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43"/>
  </p:notesMasterIdLst>
  <p:sldIdLst>
    <p:sldId id="256" r:id="rId2"/>
    <p:sldId id="287" r:id="rId3"/>
    <p:sldId id="316" r:id="rId4"/>
    <p:sldId id="286" r:id="rId5"/>
    <p:sldId id="259" r:id="rId6"/>
    <p:sldId id="315" r:id="rId7"/>
    <p:sldId id="317" r:id="rId8"/>
    <p:sldId id="260" r:id="rId9"/>
    <p:sldId id="288" r:id="rId10"/>
    <p:sldId id="289" r:id="rId11"/>
    <p:sldId id="290" r:id="rId12"/>
    <p:sldId id="291" r:id="rId13"/>
    <p:sldId id="323" r:id="rId14"/>
    <p:sldId id="324" r:id="rId15"/>
    <p:sldId id="307" r:id="rId16"/>
    <p:sldId id="325" r:id="rId17"/>
    <p:sldId id="309" r:id="rId18"/>
    <p:sldId id="310" r:id="rId19"/>
    <p:sldId id="311" r:id="rId20"/>
    <p:sldId id="312" r:id="rId21"/>
    <p:sldId id="313" r:id="rId22"/>
    <p:sldId id="314" r:id="rId23"/>
    <p:sldId id="303" r:id="rId24"/>
    <p:sldId id="329" r:id="rId25"/>
    <p:sldId id="330" r:id="rId26"/>
    <p:sldId id="320" r:id="rId27"/>
    <p:sldId id="321" r:id="rId28"/>
    <p:sldId id="262" r:id="rId29"/>
    <p:sldId id="326" r:id="rId30"/>
    <p:sldId id="263" r:id="rId31"/>
    <p:sldId id="264" r:id="rId32"/>
    <p:sldId id="294" r:id="rId33"/>
    <p:sldId id="295" r:id="rId34"/>
    <p:sldId id="327" r:id="rId35"/>
    <p:sldId id="328" r:id="rId36"/>
    <p:sldId id="296" r:id="rId37"/>
    <p:sldId id="322" r:id="rId38"/>
    <p:sldId id="265" r:id="rId39"/>
    <p:sldId id="283" r:id="rId40"/>
    <p:sldId id="319" r:id="rId41"/>
    <p:sldId id="279"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jqRHtNhQ8D2myVgs+lBlhxLFt78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 Meenaksh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99CCFF"/>
    <a:srgbClr val="FFCCFF"/>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B14F74-6F46-4320-8017-D08A5A27D1B1}" v="21" dt="2025-10-24T07:53:43.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2" d="100"/>
          <a:sy n="82" d="100"/>
        </p:scale>
        <p:origin x="874"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202997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ED775834-0C5E-7663-3E9F-BB51A0E2E6BA}"/>
            </a:ext>
          </a:extLst>
        </p:cNvPr>
        <p:cNvGrpSpPr/>
        <p:nvPr/>
      </p:nvGrpSpPr>
      <p:grpSpPr>
        <a:xfrm>
          <a:off x="0" y="0"/>
          <a:ext cx="0" cy="0"/>
          <a:chOff x="0" y="0"/>
          <a:chExt cx="0" cy="0"/>
        </a:xfrm>
      </p:grpSpPr>
      <p:sp>
        <p:nvSpPr>
          <p:cNvPr id="123" name="Google Shape;123;p9:notes">
            <a:extLst>
              <a:ext uri="{FF2B5EF4-FFF2-40B4-BE49-F238E27FC236}">
                <a16:creationId xmlns:a16="http://schemas.microsoft.com/office/drawing/2014/main" id="{908D7520-E5B8-88F3-BFEB-2489766BD6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9:notes">
            <a:extLst>
              <a:ext uri="{FF2B5EF4-FFF2-40B4-BE49-F238E27FC236}">
                <a16:creationId xmlns:a16="http://schemas.microsoft.com/office/drawing/2014/main" id="{A1143FD2-0331-0D1C-991B-B26E130E94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323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42C771F8-D56C-B03E-19B7-9BEF83C807D6}"/>
            </a:ext>
          </a:extLst>
        </p:cNvPr>
        <p:cNvGrpSpPr/>
        <p:nvPr/>
      </p:nvGrpSpPr>
      <p:grpSpPr>
        <a:xfrm>
          <a:off x="0" y="0"/>
          <a:ext cx="0" cy="0"/>
          <a:chOff x="0" y="0"/>
          <a:chExt cx="0" cy="0"/>
        </a:xfrm>
      </p:grpSpPr>
      <p:sp>
        <p:nvSpPr>
          <p:cNvPr id="93" name="Google Shape;93;p3:notes">
            <a:extLst>
              <a:ext uri="{FF2B5EF4-FFF2-40B4-BE49-F238E27FC236}">
                <a16:creationId xmlns:a16="http://schemas.microsoft.com/office/drawing/2014/main" id="{100A1636-1024-45F8-0242-3CBC7D424A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a:extLst>
              <a:ext uri="{FF2B5EF4-FFF2-40B4-BE49-F238E27FC236}">
                <a16:creationId xmlns:a16="http://schemas.microsoft.com/office/drawing/2014/main" id="{C86FE469-0884-BA79-7F0E-0FF9917A3B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91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EDC7C201-D64B-7BD1-CCFE-C96FC76F28D6}"/>
            </a:ext>
          </a:extLst>
        </p:cNvPr>
        <p:cNvGrpSpPr/>
        <p:nvPr/>
      </p:nvGrpSpPr>
      <p:grpSpPr>
        <a:xfrm>
          <a:off x="0" y="0"/>
          <a:ext cx="0" cy="0"/>
          <a:chOff x="0" y="0"/>
          <a:chExt cx="0" cy="0"/>
        </a:xfrm>
      </p:grpSpPr>
      <p:sp>
        <p:nvSpPr>
          <p:cNvPr id="123" name="Google Shape;123;p9:notes">
            <a:extLst>
              <a:ext uri="{FF2B5EF4-FFF2-40B4-BE49-F238E27FC236}">
                <a16:creationId xmlns:a16="http://schemas.microsoft.com/office/drawing/2014/main" id="{B390AEAE-E825-A940-36E6-856CDF3182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9:notes">
            <a:extLst>
              <a:ext uri="{FF2B5EF4-FFF2-40B4-BE49-F238E27FC236}">
                <a16:creationId xmlns:a16="http://schemas.microsoft.com/office/drawing/2014/main" id="{E51BEAD3-D04C-5F1D-A31C-972D23AB97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086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F0AC67E0-73B2-35DE-F6EF-A2492EDFFA8B}"/>
            </a:ext>
          </a:extLst>
        </p:cNvPr>
        <p:cNvGrpSpPr/>
        <p:nvPr/>
      </p:nvGrpSpPr>
      <p:grpSpPr>
        <a:xfrm>
          <a:off x="0" y="0"/>
          <a:ext cx="0" cy="0"/>
          <a:chOff x="0" y="0"/>
          <a:chExt cx="0" cy="0"/>
        </a:xfrm>
      </p:grpSpPr>
      <p:sp>
        <p:nvSpPr>
          <p:cNvPr id="123" name="Google Shape;123;p9:notes">
            <a:extLst>
              <a:ext uri="{FF2B5EF4-FFF2-40B4-BE49-F238E27FC236}">
                <a16:creationId xmlns:a16="http://schemas.microsoft.com/office/drawing/2014/main" id="{84F1721F-AEAB-6B88-77B7-6B6D8E0DE6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9:notes">
            <a:extLst>
              <a:ext uri="{FF2B5EF4-FFF2-40B4-BE49-F238E27FC236}">
                <a16:creationId xmlns:a16="http://schemas.microsoft.com/office/drawing/2014/main" id="{36096DFC-920C-C2E0-9561-D660411B24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3797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9"/>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9"/>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cut thruBlk="1"/>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11760" y="2824480"/>
            <a:ext cx="11968479" cy="515879"/>
          </a:xfrm>
          <a:prstGeom prst="rect">
            <a:avLst/>
          </a:prstGeom>
          <a:noFill/>
          <a:ln>
            <a:noFill/>
          </a:ln>
        </p:spPr>
        <p:txBody>
          <a:bodyPr spcFirstLastPara="1" wrap="square" lIns="91425" tIns="45700" rIns="91425" bIns="45700" anchor="b" anchorCtr="0">
            <a:normAutofit fontScale="90000"/>
          </a:bodyPr>
          <a:lstStyle/>
          <a:p>
            <a:pPr marL="0" lvl="0" indent="0" rtl="0">
              <a:lnSpc>
                <a:spcPct val="90000"/>
              </a:lnSpc>
              <a:spcBef>
                <a:spcPts val="0"/>
              </a:spcBef>
              <a:spcAft>
                <a:spcPts val="0"/>
              </a:spcAft>
              <a:buClr>
                <a:srgbClr val="54045C"/>
              </a:buClr>
              <a:buSzPts val="6000"/>
              <a:buFont typeface="Times New Roman"/>
              <a:buNone/>
            </a:pPr>
            <a:r>
              <a:rPr lang="en-IN" sz="6000" b="1" dirty="0">
                <a:solidFill>
                  <a:srgbClr val="54045C"/>
                </a:solidFill>
                <a:latin typeface="Times New Roman"/>
                <a:cs typeface="Times New Roman"/>
                <a:sym typeface="Times New Roman"/>
              </a:rPr>
              <a:t>	  </a:t>
            </a: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r>
              <a:rPr lang="en-IN" sz="6000" b="1" dirty="0">
                <a:solidFill>
                  <a:srgbClr val="54045C"/>
                </a:solidFill>
                <a:latin typeface="Times New Roman"/>
                <a:cs typeface="Times New Roman"/>
                <a:sym typeface="Times New Roman"/>
              </a:rPr>
              <a:t>                                                                     </a:t>
            </a: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6000" b="1" dirty="0">
                <a:solidFill>
                  <a:srgbClr val="54045C"/>
                </a:solidFill>
                <a:latin typeface="Times New Roman"/>
                <a:cs typeface="Times New Roman"/>
                <a:sym typeface="Times New Roman"/>
              </a:rPr>
            </a:br>
            <a:br>
              <a:rPr lang="en-IN" sz="2700" b="1" dirty="0">
                <a:solidFill>
                  <a:srgbClr val="54045C"/>
                </a:solidFill>
                <a:latin typeface="Times New Roman"/>
                <a:cs typeface="Times New Roman"/>
                <a:sym typeface="Times New Roman"/>
              </a:rPr>
            </a:br>
            <a:br>
              <a:rPr lang="en-IN" sz="2700" b="1" dirty="0">
                <a:solidFill>
                  <a:srgbClr val="54045C"/>
                </a:solidFill>
                <a:latin typeface="Times New Roman"/>
                <a:cs typeface="Times New Roman"/>
                <a:sym typeface="Times New Roman"/>
              </a:rPr>
            </a:br>
            <a:r>
              <a:rPr lang="en-IN" sz="2700" b="1" dirty="0">
                <a:solidFill>
                  <a:srgbClr val="54045C"/>
                </a:solidFill>
                <a:latin typeface="Times New Roman"/>
                <a:cs typeface="Times New Roman"/>
                <a:sym typeface="Times New Roman"/>
              </a:rPr>
              <a:t>DEEP LEARNING-BASED LEAF DISEASE DETECTION AND CLASSIFICATION USING YOLO</a:t>
            </a:r>
            <a:endParaRPr sz="2700" dirty="0">
              <a:solidFill>
                <a:srgbClr val="002060"/>
              </a:solidFill>
            </a:endParaRPr>
          </a:p>
        </p:txBody>
      </p:sp>
      <p:sp>
        <p:nvSpPr>
          <p:cNvPr id="85" name="Google Shape;85;p1"/>
          <p:cNvSpPr txBox="1">
            <a:spLocks noGrp="1"/>
          </p:cNvSpPr>
          <p:nvPr>
            <p:ph type="subTitle" idx="1"/>
          </p:nvPr>
        </p:nvSpPr>
        <p:spPr>
          <a:xfrm>
            <a:off x="833120" y="3237548"/>
            <a:ext cx="10731307" cy="1978264"/>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150000"/>
              </a:lnSpc>
              <a:spcBef>
                <a:spcPts val="0"/>
              </a:spcBef>
              <a:spcAft>
                <a:spcPts val="0"/>
              </a:spcAft>
              <a:buClr>
                <a:srgbClr val="54045C"/>
              </a:buClr>
              <a:buSzPct val="100000"/>
              <a:buNone/>
            </a:pPr>
            <a:r>
              <a:rPr lang="en-IN" sz="9600" b="1" u="sng" dirty="0">
                <a:solidFill>
                  <a:srgbClr val="54045C"/>
                </a:solidFill>
                <a:latin typeface="Times New Roman"/>
                <a:ea typeface="Times New Roman"/>
                <a:cs typeface="Times New Roman"/>
                <a:sym typeface="Times New Roman"/>
              </a:rPr>
              <a:t>Team Details:</a:t>
            </a:r>
            <a:endParaRPr sz="9600" b="1" u="sng" dirty="0">
              <a:solidFill>
                <a:srgbClr val="54045C"/>
              </a:solidFill>
              <a:latin typeface="Times New Roman"/>
              <a:ea typeface="Times New Roman"/>
              <a:cs typeface="Times New Roman"/>
              <a:sym typeface="Times New Roman"/>
            </a:endParaRPr>
          </a:p>
          <a:p>
            <a:pPr lvl="0" algn="l">
              <a:lnSpc>
                <a:spcPct val="150000"/>
              </a:lnSpc>
              <a:spcBef>
                <a:spcPts val="0"/>
              </a:spcBef>
              <a:buClr>
                <a:srgbClr val="54045C"/>
              </a:buClr>
              <a:buSzPct val="100000"/>
            </a:pPr>
            <a:r>
              <a:rPr lang="en-GB" sz="9600" b="1" dirty="0">
                <a:solidFill>
                  <a:srgbClr val="54045C"/>
                </a:solidFill>
                <a:latin typeface="Times New Roman"/>
                <a:ea typeface="Times New Roman"/>
                <a:cs typeface="Times New Roman"/>
                <a:sym typeface="Times New Roman"/>
              </a:rPr>
              <a:t>Names</a:t>
            </a:r>
            <a:r>
              <a:rPr lang="en-IN" sz="9600" b="1" dirty="0">
                <a:solidFill>
                  <a:srgbClr val="54045C"/>
                </a:solidFill>
                <a:latin typeface="Times New Roman"/>
                <a:ea typeface="Times New Roman"/>
                <a:cs typeface="Times New Roman"/>
                <a:sym typeface="Times New Roman"/>
              </a:rPr>
              <a:t>:AISHWARYA GK</a:t>
            </a:r>
            <a:r>
              <a:rPr lang="en-IN" sz="9600" b="1" dirty="0">
                <a:solidFill>
                  <a:srgbClr val="54045C"/>
                </a:solidFill>
                <a:latin typeface="Times New Roman"/>
                <a:ea typeface="Times New Roman"/>
                <a:cs typeface="Times New Roman"/>
              </a:rPr>
              <a:t> / 211423104016</a:t>
            </a:r>
          </a:p>
          <a:p>
            <a:pPr lvl="0" algn="l">
              <a:lnSpc>
                <a:spcPct val="150000"/>
              </a:lnSpc>
              <a:spcBef>
                <a:spcPts val="0"/>
              </a:spcBef>
              <a:buClr>
                <a:srgbClr val="54045C"/>
              </a:buClr>
              <a:buSzPct val="100000"/>
            </a:pPr>
            <a:r>
              <a:rPr lang="en-IN" sz="9600" b="1" dirty="0">
                <a:solidFill>
                  <a:srgbClr val="54045C"/>
                </a:solidFill>
                <a:latin typeface="Times New Roman"/>
                <a:ea typeface="Times New Roman"/>
                <a:cs typeface="Times New Roman"/>
                <a:sym typeface="Times New Roman"/>
              </a:rPr>
              <a:t>             AVANTHICA V/211423104073</a:t>
            </a:r>
          </a:p>
          <a:p>
            <a:pPr marL="0" lvl="0" indent="0" algn="l" rtl="0">
              <a:lnSpc>
                <a:spcPct val="150000"/>
              </a:lnSpc>
              <a:spcBef>
                <a:spcPts val="0"/>
              </a:spcBef>
              <a:spcAft>
                <a:spcPts val="0"/>
              </a:spcAft>
              <a:buClr>
                <a:srgbClr val="54045C"/>
              </a:buClr>
              <a:buSzPct val="100000"/>
              <a:buNone/>
            </a:pPr>
            <a:r>
              <a:rPr lang="en-GB" sz="9600" b="1" dirty="0">
                <a:solidFill>
                  <a:srgbClr val="54045C"/>
                </a:solidFill>
                <a:latin typeface="Times New Roman"/>
                <a:ea typeface="Times New Roman"/>
                <a:cs typeface="Times New Roman"/>
                <a:sym typeface="Times New Roman"/>
              </a:rPr>
              <a:t>Batch Number:A11		                         Domain: AI DEEP LEARNING</a:t>
            </a:r>
            <a:endParaRPr lang="en-IN" sz="9600" b="1" dirty="0">
              <a:solidFill>
                <a:srgbClr val="54045C"/>
              </a:solidFill>
              <a:latin typeface="Times New Roman"/>
              <a:ea typeface="Times New Roman"/>
              <a:cs typeface="Times New Roman"/>
              <a:sym typeface="Times New Roman"/>
            </a:endParaRPr>
          </a:p>
          <a:p>
            <a:pPr lvl="0" algn="l">
              <a:lnSpc>
                <a:spcPct val="150000"/>
              </a:lnSpc>
              <a:spcBef>
                <a:spcPts val="0"/>
              </a:spcBef>
              <a:buClr>
                <a:srgbClr val="54045C"/>
              </a:buClr>
              <a:buSzPct val="100000"/>
            </a:pPr>
            <a:r>
              <a:rPr lang="en-IN" sz="9600" b="1" dirty="0">
                <a:solidFill>
                  <a:srgbClr val="54045C"/>
                </a:solidFill>
                <a:latin typeface="Times New Roman"/>
                <a:ea typeface="Times New Roman"/>
                <a:cs typeface="Times New Roman"/>
              </a:rPr>
              <a:t>Guide Name &amp; Designation</a:t>
            </a:r>
            <a:r>
              <a:rPr lang="en-GB" sz="9600" b="1" dirty="0">
                <a:solidFill>
                  <a:srgbClr val="54045C"/>
                </a:solidFill>
                <a:latin typeface="Times New Roman"/>
                <a:ea typeface="Times New Roman"/>
                <a:cs typeface="Times New Roman"/>
              </a:rPr>
              <a:t>			Co</a:t>
            </a:r>
            <a:r>
              <a:rPr lang="en-GB" sz="9500" b="1" dirty="0">
                <a:solidFill>
                  <a:srgbClr val="54045C"/>
                </a:solidFill>
                <a:latin typeface="Times New Roman"/>
                <a:ea typeface="Times New Roman"/>
                <a:cs typeface="Times New Roman"/>
              </a:rPr>
              <a:t>ordinator Name &amp; Designation</a:t>
            </a:r>
          </a:p>
          <a:p>
            <a:pPr lvl="0" algn="l">
              <a:lnSpc>
                <a:spcPct val="150000"/>
              </a:lnSpc>
              <a:spcBef>
                <a:spcPts val="0"/>
              </a:spcBef>
              <a:buClr>
                <a:srgbClr val="54045C"/>
              </a:buClr>
              <a:buSzPct val="100000"/>
            </a:pPr>
            <a:r>
              <a:rPr lang="en-GB" sz="9500" b="1" dirty="0">
                <a:solidFill>
                  <a:srgbClr val="54045C"/>
                </a:solidFill>
                <a:latin typeface="Times New Roman"/>
                <a:ea typeface="Times New Roman"/>
                <a:cs typeface="Times New Roman"/>
              </a:rPr>
              <a:t> 						</a:t>
            </a:r>
          </a:p>
          <a:p>
            <a:pPr lvl="0" algn="l">
              <a:lnSpc>
                <a:spcPct val="150000"/>
              </a:lnSpc>
              <a:spcBef>
                <a:spcPts val="0"/>
              </a:spcBef>
              <a:buClr>
                <a:srgbClr val="54045C"/>
              </a:buClr>
              <a:buSzPct val="100000"/>
            </a:pPr>
            <a:r>
              <a:rPr lang="en-GB" sz="9500" b="1" dirty="0">
                <a:solidFill>
                  <a:srgbClr val="54045C"/>
                </a:solidFill>
                <a:latin typeface="Times New Roman"/>
                <a:ea typeface="Times New Roman"/>
                <a:cs typeface="Times New Roman"/>
                <a:sym typeface="Times New Roman"/>
              </a:rPr>
              <a:t>Date:29-10-2025</a:t>
            </a:r>
            <a:endParaRPr sz="9500" b="1" dirty="0">
              <a:solidFill>
                <a:srgbClr val="54045C"/>
              </a:solidFill>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ct val="100000"/>
              <a:buNone/>
            </a:pPr>
            <a:endParaRPr dirty="0">
              <a:solidFill>
                <a:srgbClr val="54045C"/>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 y="182879"/>
            <a:ext cx="11968479" cy="2372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9F85-40D0-40FA-49A0-4DF13AABA930}"/>
              </a:ext>
            </a:extLst>
          </p:cNvPr>
          <p:cNvSpPr>
            <a:spLocks noGrp="1"/>
          </p:cNvSpPr>
          <p:nvPr>
            <p:ph type="title"/>
          </p:nvPr>
        </p:nvSpPr>
        <p:spPr>
          <a:xfrm>
            <a:off x="822960" y="-141922"/>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58C686A0-ABB9-62B5-2251-8637BEE5763F}"/>
              </a:ext>
            </a:extLst>
          </p:cNvPr>
          <p:cNvSpPr>
            <a:spLocks noGrp="1"/>
          </p:cNvSpPr>
          <p:nvPr>
            <p:ph idx="1"/>
          </p:nvPr>
        </p:nvSpPr>
        <p:spPr>
          <a:xfrm>
            <a:off x="182880" y="838518"/>
            <a:ext cx="10972800" cy="4525963"/>
          </a:xfrm>
        </p:spPr>
        <p:txBody>
          <a:bodyPr/>
          <a:lstStyle/>
          <a:p>
            <a:pPr marL="0" indent="0">
              <a:buNone/>
            </a:pPr>
            <a:r>
              <a:rPr lang="en-US" sz="2000" b="1" dirty="0">
                <a:solidFill>
                  <a:srgbClr val="000000"/>
                </a:solidFill>
                <a:effectLst/>
                <a:latin typeface="Times New Roman" panose="02020603050405020304" pitchFamily="18" charset="0"/>
                <a:ea typeface="Calibri" panose="020F0502020204030204" pitchFamily="34" charset="0"/>
              </a:rPr>
              <a:t>3</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Improving Plant Disease Classification with XAI</a:t>
            </a:r>
          </a:p>
          <a:p>
            <a:pPr marL="0" indent="0">
              <a:buNone/>
            </a:pP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id="{2EBD751F-D803-FEA3-F795-54EBE20D4AAA}"/>
              </a:ext>
            </a:extLst>
          </p:cNvPr>
          <p:cNvGraphicFramePr>
            <a:graphicFrameLocks noGrp="1"/>
          </p:cNvGraphicFramePr>
          <p:nvPr>
            <p:extLst>
              <p:ext uri="{D42A27DB-BD31-4B8C-83A1-F6EECF244321}">
                <p14:modId xmlns:p14="http://schemas.microsoft.com/office/powerpoint/2010/main" val="2296030190"/>
              </p:ext>
            </p:extLst>
          </p:nvPr>
        </p:nvGraphicFramePr>
        <p:xfrm>
          <a:off x="396240" y="1493519"/>
          <a:ext cx="11399520" cy="4274910"/>
        </p:xfrm>
        <a:graphic>
          <a:graphicData uri="http://schemas.openxmlformats.org/drawingml/2006/table">
            <a:tbl>
              <a:tblPr>
                <a:tableStyleId>{ED083AE6-46FA-4A59-8FB0-9F97EB10719F}</a:tableStyleId>
              </a:tblPr>
              <a:tblGrid>
                <a:gridCol w="2346960">
                  <a:extLst>
                    <a:ext uri="{9D8B030D-6E8A-4147-A177-3AD203B41FA5}">
                      <a16:colId xmlns:a16="http://schemas.microsoft.com/office/drawing/2014/main" val="4208111737"/>
                    </a:ext>
                  </a:extLst>
                </a:gridCol>
                <a:gridCol w="9052560">
                  <a:extLst>
                    <a:ext uri="{9D8B030D-6E8A-4147-A177-3AD203B41FA5}">
                      <a16:colId xmlns:a16="http://schemas.microsoft.com/office/drawing/2014/main" val="2121931875"/>
                    </a:ext>
                  </a:extLst>
                </a:gridCol>
              </a:tblGrid>
              <a:tr h="274301">
                <a:tc>
                  <a:txBody>
                    <a:bodyPr/>
                    <a:lstStyle/>
                    <a:p>
                      <a:r>
                        <a:rPr lang="en-IN" sz="1600" b="1" dirty="0"/>
                        <a:t>Aspect</a:t>
                      </a:r>
                      <a:endParaRPr lang="en-IN" sz="1600" dirty="0">
                        <a:latin typeface="Time new roman"/>
                      </a:endParaRPr>
                    </a:p>
                  </a:txBody>
                  <a:tcPr marL="68575" marR="68575" marT="34288" marB="34288" anchor="ctr"/>
                </a:tc>
                <a:tc>
                  <a:txBody>
                    <a:bodyPr/>
                    <a:lstStyle/>
                    <a:p>
                      <a:r>
                        <a:rPr lang="en-IN" sz="1600" b="1"/>
                        <a:t>Details</a:t>
                      </a:r>
                      <a:endParaRPr lang="en-IN" sz="1600">
                        <a:latin typeface="Time new roman"/>
                      </a:endParaRPr>
                    </a:p>
                  </a:txBody>
                  <a:tcPr marL="68575" marR="68575" marT="34288" marB="34288" anchor="ctr"/>
                </a:tc>
                <a:extLst>
                  <a:ext uri="{0D108BD9-81ED-4DB2-BD59-A6C34878D82A}">
                    <a16:rowId xmlns:a16="http://schemas.microsoft.com/office/drawing/2014/main" val="225412829"/>
                  </a:ext>
                </a:extLst>
              </a:tr>
              <a:tr h="808034">
                <a:tc>
                  <a:txBody>
                    <a:bodyPr/>
                    <a:lstStyle/>
                    <a:p>
                      <a:r>
                        <a:rPr lang="en-IN" sz="1600" b="1" dirty="0"/>
                        <a:t>Author</a:t>
                      </a:r>
                      <a:endParaRPr lang="en-IN" sz="1600" dirty="0">
                        <a:latin typeface="Time new roman"/>
                      </a:endParaRPr>
                    </a:p>
                  </a:txBody>
                  <a:tcPr marL="68575" marR="68575" marT="34288" marB="34288" anchor="ctr"/>
                </a:tc>
                <a:tc>
                  <a:txBody>
                    <a:bodyPr/>
                    <a:lstStyle/>
                    <a:p>
                      <a:r>
                        <a:rPr lang="en-IN" sz="1600" b="0" i="0" kern="1200" dirty="0">
                          <a:solidFill>
                            <a:schemeClr val="tx1"/>
                          </a:solidFill>
                          <a:effectLst/>
                          <a:latin typeface="+mn-lt"/>
                          <a:ea typeface="+mn-ea"/>
                          <a:cs typeface="+mn-cs"/>
                        </a:rPr>
                        <a:t>Natasha Nigar et al.</a:t>
                      </a:r>
                      <a:endParaRPr lang="en-IN" sz="1600" dirty="0">
                        <a:latin typeface="Time new roman"/>
                      </a:endParaRPr>
                    </a:p>
                  </a:txBody>
                  <a:tcPr marL="68575" marR="68575" marT="34288" marB="34288" anchor="ctr"/>
                </a:tc>
                <a:extLst>
                  <a:ext uri="{0D108BD9-81ED-4DB2-BD59-A6C34878D82A}">
                    <a16:rowId xmlns:a16="http://schemas.microsoft.com/office/drawing/2014/main" val="1189575175"/>
                  </a:ext>
                </a:extLst>
              </a:tr>
              <a:tr h="891478">
                <a:tc>
                  <a:txBody>
                    <a:bodyPr/>
                    <a:lstStyle/>
                    <a:p>
                      <a:r>
                        <a:rPr lang="en-IN" sz="1600" b="1" dirty="0"/>
                        <a:t>Summary</a:t>
                      </a:r>
                      <a:endParaRPr lang="en-IN" sz="1600" dirty="0">
                        <a:latin typeface="Time new roman"/>
                      </a:endParaRPr>
                    </a:p>
                  </a:txBody>
                  <a:tcPr marL="68575" marR="68575" marT="34288" marB="34288" anchor="ctr"/>
                </a:tc>
                <a:tc>
                  <a:txBody>
                    <a:bodyPr/>
                    <a:lstStyle/>
                    <a:p>
                      <a:r>
                        <a:rPr lang="en-US" sz="1600" b="0" i="0" kern="1200" dirty="0">
                          <a:solidFill>
                            <a:schemeClr val="tx1"/>
                          </a:solidFill>
                          <a:effectLst/>
                          <a:latin typeface="+mn-lt"/>
                          <a:ea typeface="+mn-ea"/>
                          <a:cs typeface="+mn-cs"/>
                        </a:rPr>
                        <a:t>Uses EfficientNetB0 and LIME to classify 38 diseases with 99.69% accuracy and provide visual explanations.</a:t>
                      </a:r>
                      <a:endParaRPr lang="en-US" sz="1600" dirty="0">
                        <a:latin typeface="Time new roman"/>
                      </a:endParaRPr>
                    </a:p>
                  </a:txBody>
                  <a:tcPr marL="68575" marR="68575" marT="34288" marB="34288" anchor="ctr"/>
                </a:tc>
                <a:extLst>
                  <a:ext uri="{0D108BD9-81ED-4DB2-BD59-A6C34878D82A}">
                    <a16:rowId xmlns:a16="http://schemas.microsoft.com/office/drawing/2014/main" val="464344403"/>
                  </a:ext>
                </a:extLst>
              </a:tr>
              <a:tr h="685752">
                <a:tc>
                  <a:txBody>
                    <a:bodyPr/>
                    <a:lstStyle/>
                    <a:p>
                      <a:r>
                        <a:rPr lang="en-IN" sz="1600" b="1" dirty="0"/>
                        <a:t>Relevance</a:t>
                      </a:r>
                      <a:endParaRPr lang="en-IN" sz="1600" dirty="0">
                        <a:latin typeface="Time new roman"/>
                      </a:endParaRPr>
                    </a:p>
                  </a:txBody>
                  <a:tcPr marL="68575" marR="68575" marT="34288" marB="34288" anchor="ctr"/>
                </a:tc>
                <a:tc>
                  <a:txBody>
                    <a:bodyPr/>
                    <a:lstStyle/>
                    <a:p>
                      <a:r>
                        <a:rPr lang="en-US" sz="1600" b="0" i="0" kern="1200" dirty="0">
                          <a:solidFill>
                            <a:schemeClr val="tx1"/>
                          </a:solidFill>
                          <a:effectLst/>
                          <a:latin typeface="+mn-lt"/>
                          <a:ea typeface="+mn-ea"/>
                          <a:cs typeface="+mn-cs"/>
                        </a:rPr>
                        <a:t>Combines high accuracy with interpretability</a:t>
                      </a:r>
                      <a:r>
                        <a:rPr lang="en-US" sz="1800" b="0" i="0" kern="1200" dirty="0">
                          <a:solidFill>
                            <a:schemeClr val="tx1"/>
                          </a:solidFill>
                          <a:effectLst/>
                          <a:latin typeface="+mn-lt"/>
                          <a:ea typeface="+mn-ea"/>
                          <a:cs typeface="+mn-cs"/>
                        </a:rPr>
                        <a:t>.</a:t>
                      </a:r>
                      <a:endParaRPr lang="en-US" sz="1600" dirty="0">
                        <a:latin typeface="Time new roman"/>
                      </a:endParaRPr>
                    </a:p>
                  </a:txBody>
                  <a:tcPr marL="68575" marR="68575" marT="34288" marB="34288" anchor="ctr"/>
                </a:tc>
                <a:extLst>
                  <a:ext uri="{0D108BD9-81ED-4DB2-BD59-A6C34878D82A}">
                    <a16:rowId xmlns:a16="http://schemas.microsoft.com/office/drawing/2014/main" val="1803009700"/>
                  </a:ext>
                </a:extLst>
              </a:tr>
              <a:tr h="685752">
                <a:tc>
                  <a:txBody>
                    <a:bodyPr/>
                    <a:lstStyle/>
                    <a:p>
                      <a:r>
                        <a:rPr lang="en-IN" sz="1600" b="1" dirty="0"/>
                        <a:t>Gaps</a:t>
                      </a:r>
                      <a:endParaRPr lang="en-IN" sz="1600" dirty="0">
                        <a:latin typeface="Time new roman"/>
                      </a:endParaRPr>
                    </a:p>
                  </a:txBody>
                  <a:tcPr marL="68575" marR="68575" marT="34288" marB="34288" anchor="ctr"/>
                </a:tc>
                <a:tc>
                  <a:txBody>
                    <a:bodyPr/>
                    <a:lstStyle/>
                    <a:p>
                      <a:r>
                        <a:rPr lang="en-US" sz="1600" b="0" i="0" kern="1200" dirty="0">
                          <a:solidFill>
                            <a:schemeClr val="tx1"/>
                          </a:solidFill>
                          <a:effectLst/>
                          <a:latin typeface="+mn-lt"/>
                          <a:ea typeface="+mn-ea"/>
                          <a:cs typeface="+mn-cs"/>
                        </a:rPr>
                        <a:t>No edge-device support or real-time detection.</a:t>
                      </a:r>
                      <a:endParaRPr lang="en-US" sz="1600" dirty="0">
                        <a:latin typeface="Time new roman"/>
                      </a:endParaRPr>
                    </a:p>
                  </a:txBody>
                  <a:tcPr marL="68575" marR="68575" marT="34288" marB="34288" anchor="ctr"/>
                </a:tc>
                <a:extLst>
                  <a:ext uri="{0D108BD9-81ED-4DB2-BD59-A6C34878D82A}">
                    <a16:rowId xmlns:a16="http://schemas.microsoft.com/office/drawing/2014/main" val="1281590399"/>
                  </a:ext>
                </a:extLst>
              </a:tr>
              <a:tr h="891478">
                <a:tc>
                  <a:txBody>
                    <a:bodyPr/>
                    <a:lstStyle/>
                    <a:p>
                      <a:r>
                        <a:rPr lang="en-IN" sz="1600" b="1"/>
                        <a:t>Impact</a:t>
                      </a:r>
                      <a:endParaRPr lang="en-IN" sz="1600">
                        <a:latin typeface="Time new roman"/>
                      </a:endParaRPr>
                    </a:p>
                  </a:txBody>
                  <a:tcPr marL="68575" marR="68575" marT="34288" marB="34288" anchor="ctr"/>
                </a:tc>
                <a:tc>
                  <a:txBody>
                    <a:bodyPr/>
                    <a:lstStyle/>
                    <a:p>
                      <a:r>
                        <a:rPr lang="en-US" sz="1600" b="0" i="0" kern="1200" dirty="0">
                          <a:solidFill>
                            <a:schemeClr val="tx1"/>
                          </a:solidFill>
                          <a:effectLst/>
                          <a:latin typeface="+mn-lt"/>
                          <a:ea typeface="+mn-ea"/>
                          <a:cs typeface="+mn-cs"/>
                        </a:rPr>
                        <a:t>Builds trust in AI through transparency and aids farmers in decision-making.</a:t>
                      </a:r>
                      <a:endParaRPr lang="en-US" sz="1600" dirty="0">
                        <a:latin typeface="Time new roman"/>
                      </a:endParaRPr>
                    </a:p>
                  </a:txBody>
                  <a:tcPr marL="68575" marR="68575" marT="34288" marB="34288" anchor="ctr"/>
                </a:tc>
                <a:extLst>
                  <a:ext uri="{0D108BD9-81ED-4DB2-BD59-A6C34878D82A}">
                    <a16:rowId xmlns:a16="http://schemas.microsoft.com/office/drawing/2014/main" val="854482151"/>
                  </a:ext>
                </a:extLst>
              </a:tr>
            </a:tbl>
          </a:graphicData>
        </a:graphic>
      </p:graphicFrame>
      <p:sp>
        <p:nvSpPr>
          <p:cNvPr id="5" name="Rectangle 1">
            <a:extLst>
              <a:ext uri="{FF2B5EF4-FFF2-40B4-BE49-F238E27FC236}">
                <a16:creationId xmlns:a16="http://schemas.microsoft.com/office/drawing/2014/main" id="{CDFACD51-5A82-D883-041B-ED1C63907980}"/>
              </a:ext>
            </a:extLst>
          </p:cNvPr>
          <p:cNvSpPr>
            <a:spLocks noChangeArrowheads="1"/>
          </p:cNvSpPr>
          <p:nvPr/>
        </p:nvSpPr>
        <p:spPr bwMode="auto">
          <a:xfrm>
            <a:off x="1137920" y="23371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37637715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6289-41FE-595F-22C5-875C732622D6}"/>
              </a:ext>
            </a:extLst>
          </p:cNvPr>
          <p:cNvSpPr>
            <a:spLocks noGrp="1"/>
          </p:cNvSpPr>
          <p:nvPr>
            <p:ph type="title"/>
          </p:nvPr>
        </p:nvSpPr>
        <p:spPr>
          <a:xfrm>
            <a:off x="487680" y="-160965"/>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F29D9863-0A08-1253-4D40-C46702AD55CE}"/>
              </a:ext>
            </a:extLst>
          </p:cNvPr>
          <p:cNvSpPr>
            <a:spLocks noGrp="1"/>
          </p:cNvSpPr>
          <p:nvPr>
            <p:ph idx="1"/>
          </p:nvPr>
        </p:nvSpPr>
        <p:spPr>
          <a:xfrm>
            <a:off x="386080" y="733245"/>
            <a:ext cx="10972800" cy="4525963"/>
          </a:xfrm>
        </p:spPr>
        <p:txBody>
          <a:bodyPr/>
          <a:lstStyle/>
          <a:p>
            <a:pPr marL="0" indent="0">
              <a:buNone/>
            </a:pPr>
            <a:r>
              <a:rPr lang="en-US" sz="1800" b="1" dirty="0">
                <a:solidFill>
                  <a:srgbClr val="000000"/>
                </a:solidFill>
                <a:effectLst/>
                <a:latin typeface="Times New Roman" panose="02020603050405020304" pitchFamily="18" charset="0"/>
                <a:ea typeface="Calibri" panose="020F0502020204030204" pitchFamily="34" charset="0"/>
              </a:rPr>
              <a:t>4</a:t>
            </a:r>
            <a:r>
              <a:rPr lang="en-US" sz="2000" b="1" dirty="0">
                <a:solidFill>
                  <a:srgbClr val="000000"/>
                </a:solidFill>
                <a:effectLst/>
                <a:latin typeface="Times New Roman" panose="02020603050405020304" pitchFamily="18" charset="0"/>
                <a:ea typeface="Calibri" panose="020F0502020204030204" pitchFamily="34" charset="0"/>
              </a:rPr>
              <a:t>. </a:t>
            </a:r>
            <a:r>
              <a:rPr lang="en-US" sz="2000" b="1" dirty="0">
                <a:latin typeface="Times New Roman" panose="02020603050405020304" pitchFamily="18" charset="0"/>
                <a:cs typeface="Times New Roman" panose="02020603050405020304" pitchFamily="18" charset="0"/>
              </a:rPr>
              <a:t>Plant Leaf Disease Detection with Ensemble Learning &amp; XAI</a:t>
            </a:r>
          </a:p>
          <a:p>
            <a:pPr marL="0" indent="0">
              <a:buNone/>
            </a:pP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id="{E68651E9-D232-7102-E1C0-F0018D346277}"/>
              </a:ext>
            </a:extLst>
          </p:cNvPr>
          <p:cNvGraphicFramePr>
            <a:graphicFrameLocks noGrp="1"/>
          </p:cNvGraphicFramePr>
          <p:nvPr>
            <p:extLst>
              <p:ext uri="{D42A27DB-BD31-4B8C-83A1-F6EECF244321}">
                <p14:modId xmlns:p14="http://schemas.microsoft.com/office/powerpoint/2010/main" val="2500708478"/>
              </p:ext>
            </p:extLst>
          </p:nvPr>
        </p:nvGraphicFramePr>
        <p:xfrm>
          <a:off x="487680" y="1514816"/>
          <a:ext cx="11094720" cy="4340524"/>
        </p:xfrm>
        <a:graphic>
          <a:graphicData uri="http://schemas.openxmlformats.org/drawingml/2006/table">
            <a:tbl>
              <a:tblPr>
                <a:tableStyleId>{E8B1032C-EA38-4F05-BA0D-38AFFFC7BED3}</a:tableStyleId>
              </a:tblPr>
              <a:tblGrid>
                <a:gridCol w="2032236">
                  <a:extLst>
                    <a:ext uri="{9D8B030D-6E8A-4147-A177-3AD203B41FA5}">
                      <a16:colId xmlns:a16="http://schemas.microsoft.com/office/drawing/2014/main" val="2367573605"/>
                    </a:ext>
                  </a:extLst>
                </a:gridCol>
                <a:gridCol w="9062484">
                  <a:extLst>
                    <a:ext uri="{9D8B030D-6E8A-4147-A177-3AD203B41FA5}">
                      <a16:colId xmlns:a16="http://schemas.microsoft.com/office/drawing/2014/main" val="2277765461"/>
                    </a:ext>
                  </a:extLst>
                </a:gridCol>
              </a:tblGrid>
              <a:tr h="287363">
                <a:tc>
                  <a:txBody>
                    <a:bodyPr/>
                    <a:lstStyle/>
                    <a:p>
                      <a:r>
                        <a:rPr lang="en-IN" sz="1600" b="1" dirty="0"/>
                        <a:t>Aspect</a:t>
                      </a:r>
                      <a:endParaRPr lang="en-IN" sz="1600" dirty="0">
                        <a:latin typeface="Time new roman"/>
                      </a:endParaRPr>
                    </a:p>
                  </a:txBody>
                  <a:tcPr marL="71841" marR="71841" marT="35920" marB="35920" anchor="ctr"/>
                </a:tc>
                <a:tc>
                  <a:txBody>
                    <a:bodyPr/>
                    <a:lstStyle/>
                    <a:p>
                      <a:r>
                        <a:rPr lang="en-IN" sz="1600" b="1"/>
                        <a:t>Details</a:t>
                      </a:r>
                      <a:endParaRPr lang="en-IN" sz="1600">
                        <a:latin typeface="Time new roman"/>
                      </a:endParaRPr>
                    </a:p>
                  </a:txBody>
                  <a:tcPr marL="71841" marR="71841" marT="35920" marB="35920" anchor="ctr"/>
                </a:tc>
                <a:extLst>
                  <a:ext uri="{0D108BD9-81ED-4DB2-BD59-A6C34878D82A}">
                    <a16:rowId xmlns:a16="http://schemas.microsoft.com/office/drawing/2014/main" val="821505926"/>
                  </a:ext>
                </a:extLst>
              </a:tr>
              <a:tr h="720172">
                <a:tc>
                  <a:txBody>
                    <a:bodyPr/>
                    <a:lstStyle/>
                    <a:p>
                      <a:r>
                        <a:rPr lang="en-IN" sz="1600" b="1" dirty="0"/>
                        <a:t>Author</a:t>
                      </a:r>
                      <a:endParaRPr lang="en-IN" sz="1600" dirty="0">
                        <a:latin typeface="Time new roman"/>
                      </a:endParaRPr>
                    </a:p>
                  </a:txBody>
                  <a:tcPr marL="71841" marR="71841" marT="35920" marB="35920" anchor="ctr"/>
                </a:tc>
                <a:tc>
                  <a:txBody>
                    <a:bodyPr/>
                    <a:lstStyle/>
                    <a:p>
                      <a:r>
                        <a:rPr lang="en-IN" sz="1600" b="0" i="0" kern="1200" dirty="0">
                          <a:solidFill>
                            <a:schemeClr val="tx1"/>
                          </a:solidFill>
                          <a:effectLst/>
                          <a:latin typeface="+mn-lt"/>
                          <a:ea typeface="+mn-ea"/>
                          <a:cs typeface="+mn-cs"/>
                        </a:rPr>
                        <a:t>Ammar Oad et al</a:t>
                      </a:r>
                      <a:endParaRPr lang="en-IN" sz="1600" dirty="0">
                        <a:latin typeface="Time new roman"/>
                      </a:endParaRPr>
                    </a:p>
                  </a:txBody>
                  <a:tcPr marL="71841" marR="71841" marT="35920" marB="35920" anchor="ctr"/>
                </a:tc>
                <a:extLst>
                  <a:ext uri="{0D108BD9-81ED-4DB2-BD59-A6C34878D82A}">
                    <a16:rowId xmlns:a16="http://schemas.microsoft.com/office/drawing/2014/main" val="3255840783"/>
                  </a:ext>
                </a:extLst>
              </a:tr>
              <a:tr h="718407">
                <a:tc>
                  <a:txBody>
                    <a:bodyPr/>
                    <a:lstStyle/>
                    <a:p>
                      <a:r>
                        <a:rPr lang="en-IN" sz="1600" b="1" dirty="0"/>
                        <a:t>Summary</a:t>
                      </a:r>
                      <a:endParaRPr lang="en-IN" sz="1600" dirty="0">
                        <a:latin typeface="Time new roman"/>
                      </a:endParaRPr>
                    </a:p>
                  </a:txBody>
                  <a:tcPr marL="71841" marR="71841" marT="35920" marB="35920" anchor="ctr"/>
                </a:tc>
                <a:tc>
                  <a:txBody>
                    <a:bodyPr/>
                    <a:lstStyle/>
                    <a:p>
                      <a:r>
                        <a:rPr lang="en-US" sz="1600" b="0" i="0" kern="1200" dirty="0">
                          <a:solidFill>
                            <a:schemeClr val="tx1"/>
                          </a:solidFill>
                          <a:effectLst/>
                          <a:latin typeface="+mn-lt"/>
                          <a:ea typeface="+mn-ea"/>
                          <a:cs typeface="+mn-cs"/>
                        </a:rPr>
                        <a:t>Combines VGG16, VGG19, ResNet101V2, and InceptionV3 with LIME for better accuracy and interpretability.</a:t>
                      </a:r>
                      <a:endParaRPr lang="en-IN" sz="1600" dirty="0">
                        <a:latin typeface="Time new roman"/>
                      </a:endParaRPr>
                    </a:p>
                  </a:txBody>
                  <a:tcPr marL="71841" marR="71841" marT="35920" marB="35920" anchor="ctr"/>
                </a:tc>
                <a:extLst>
                  <a:ext uri="{0D108BD9-81ED-4DB2-BD59-A6C34878D82A}">
                    <a16:rowId xmlns:a16="http://schemas.microsoft.com/office/drawing/2014/main" val="1104546457"/>
                  </a:ext>
                </a:extLst>
              </a:tr>
              <a:tr h="933929">
                <a:tc>
                  <a:txBody>
                    <a:bodyPr/>
                    <a:lstStyle/>
                    <a:p>
                      <a:r>
                        <a:rPr lang="en-IN" sz="1600" b="1" dirty="0"/>
                        <a:t>Relevance</a:t>
                      </a:r>
                      <a:endParaRPr lang="en-IN" sz="1600" dirty="0">
                        <a:latin typeface="Time new roman"/>
                      </a:endParaRPr>
                    </a:p>
                  </a:txBody>
                  <a:tcPr marL="71841" marR="71841" marT="35920" marB="35920" anchor="ctr"/>
                </a:tc>
                <a:tc>
                  <a:txBody>
                    <a:bodyPr/>
                    <a:lstStyle/>
                    <a:p>
                      <a:r>
                        <a:rPr lang="en-US" sz="1600" b="0" i="0" kern="1200" dirty="0">
                          <a:solidFill>
                            <a:schemeClr val="tx1"/>
                          </a:solidFill>
                          <a:effectLst/>
                          <a:latin typeface="+mn-lt"/>
                          <a:ea typeface="+mn-ea"/>
                          <a:cs typeface="+mn-cs"/>
                        </a:rPr>
                        <a:t>Robust system for detecting 38 diseases across multiple crops.</a:t>
                      </a:r>
                      <a:endParaRPr lang="en-US" sz="1600" dirty="0">
                        <a:latin typeface="Time new roman"/>
                      </a:endParaRPr>
                    </a:p>
                  </a:txBody>
                  <a:tcPr marL="71841" marR="71841" marT="35920" marB="35920" anchor="ctr"/>
                </a:tc>
                <a:extLst>
                  <a:ext uri="{0D108BD9-81ED-4DB2-BD59-A6C34878D82A}">
                    <a16:rowId xmlns:a16="http://schemas.microsoft.com/office/drawing/2014/main" val="2816924826"/>
                  </a:ext>
                </a:extLst>
              </a:tr>
              <a:tr h="718407">
                <a:tc>
                  <a:txBody>
                    <a:bodyPr/>
                    <a:lstStyle/>
                    <a:p>
                      <a:r>
                        <a:rPr lang="en-IN" sz="1600" b="1"/>
                        <a:t>Gaps</a:t>
                      </a:r>
                      <a:endParaRPr lang="en-IN" sz="1600">
                        <a:latin typeface="Time new roman"/>
                      </a:endParaRPr>
                    </a:p>
                  </a:txBody>
                  <a:tcPr marL="71841" marR="71841" marT="35920" marB="35920" anchor="ctr"/>
                </a:tc>
                <a:tc>
                  <a:txBody>
                    <a:bodyPr/>
                    <a:lstStyle/>
                    <a:p>
                      <a:r>
                        <a:rPr lang="en-US" sz="1600" b="0" i="0" kern="1200" dirty="0">
                          <a:solidFill>
                            <a:schemeClr val="tx1"/>
                          </a:solidFill>
                          <a:effectLst/>
                          <a:latin typeface="+mn-lt"/>
                          <a:ea typeface="+mn-ea"/>
                          <a:cs typeface="+mn-cs"/>
                        </a:rPr>
                        <a:t>Lacks real-time detection and mobile deployment.</a:t>
                      </a:r>
                      <a:endParaRPr lang="en-US" sz="1600" dirty="0">
                        <a:latin typeface="Time new roman"/>
                      </a:endParaRPr>
                    </a:p>
                  </a:txBody>
                  <a:tcPr marL="71841" marR="71841" marT="35920" marB="35920" anchor="ctr"/>
                </a:tc>
                <a:extLst>
                  <a:ext uri="{0D108BD9-81ED-4DB2-BD59-A6C34878D82A}">
                    <a16:rowId xmlns:a16="http://schemas.microsoft.com/office/drawing/2014/main" val="2673469357"/>
                  </a:ext>
                </a:extLst>
              </a:tr>
              <a:tr h="933929">
                <a:tc>
                  <a:txBody>
                    <a:bodyPr/>
                    <a:lstStyle/>
                    <a:p>
                      <a:r>
                        <a:rPr lang="en-IN" sz="1600" b="1" dirty="0"/>
                        <a:t>Impact</a:t>
                      </a:r>
                      <a:endParaRPr lang="en-IN" sz="1600" dirty="0">
                        <a:latin typeface="Time new roman"/>
                      </a:endParaRPr>
                    </a:p>
                  </a:txBody>
                  <a:tcPr marL="71841" marR="71841" marT="35920" marB="35920" anchor="ctr"/>
                </a:tc>
                <a:tc>
                  <a:txBody>
                    <a:bodyPr/>
                    <a:lstStyle/>
                    <a:p>
                      <a:r>
                        <a:rPr lang="en-US" sz="1800" b="0" i="0" kern="1200" dirty="0">
                          <a:solidFill>
                            <a:schemeClr val="tx1"/>
                          </a:solidFill>
                          <a:effectLst/>
                          <a:latin typeface="+mn-lt"/>
                          <a:ea typeface="+mn-ea"/>
                          <a:cs typeface="+mn-cs"/>
                        </a:rPr>
                        <a:t> </a:t>
                      </a:r>
                      <a:r>
                        <a:rPr lang="en-US" sz="1600" b="0" i="0" kern="1200" dirty="0">
                          <a:solidFill>
                            <a:schemeClr val="tx1"/>
                          </a:solidFill>
                          <a:effectLst/>
                          <a:latin typeface="+mn-lt"/>
                          <a:ea typeface="+mn-ea"/>
                          <a:cs typeface="+mn-cs"/>
                        </a:rPr>
                        <a:t>Improves accuracy and reliability through model fusion and explanation.</a:t>
                      </a:r>
                      <a:endParaRPr lang="en-US" sz="1600" dirty="0">
                        <a:latin typeface="Time new roman"/>
                      </a:endParaRPr>
                    </a:p>
                  </a:txBody>
                  <a:tcPr marL="71841" marR="71841" marT="35920" marB="35920" anchor="ctr"/>
                </a:tc>
                <a:extLst>
                  <a:ext uri="{0D108BD9-81ED-4DB2-BD59-A6C34878D82A}">
                    <a16:rowId xmlns:a16="http://schemas.microsoft.com/office/drawing/2014/main" val="2577293254"/>
                  </a:ext>
                </a:extLst>
              </a:tr>
            </a:tbl>
          </a:graphicData>
        </a:graphic>
      </p:graphicFrame>
      <p:sp>
        <p:nvSpPr>
          <p:cNvPr id="5" name="Rectangle 1">
            <a:extLst>
              <a:ext uri="{FF2B5EF4-FFF2-40B4-BE49-F238E27FC236}">
                <a16:creationId xmlns:a16="http://schemas.microsoft.com/office/drawing/2014/main" id="{5C73B33A-E57F-9B63-5D59-FF0668898804}"/>
              </a:ext>
            </a:extLst>
          </p:cNvPr>
          <p:cNvSpPr>
            <a:spLocks noChangeArrowheads="1"/>
          </p:cNvSpPr>
          <p:nvPr/>
        </p:nvSpPr>
        <p:spPr bwMode="auto">
          <a:xfrm>
            <a:off x="1156018" y="23777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644612036"/>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0348-69E7-974D-4A83-ECAFAFCFE9DE}"/>
              </a:ext>
            </a:extLst>
          </p:cNvPr>
          <p:cNvSpPr>
            <a:spLocks noGrp="1"/>
          </p:cNvSpPr>
          <p:nvPr>
            <p:ph type="title"/>
          </p:nvPr>
        </p:nvSpPr>
        <p:spPr>
          <a:xfrm>
            <a:off x="804130" y="-118613"/>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EACB8D60-B197-3644-CB6C-D281978C8702}"/>
              </a:ext>
            </a:extLst>
          </p:cNvPr>
          <p:cNvSpPr>
            <a:spLocks noGrp="1"/>
          </p:cNvSpPr>
          <p:nvPr>
            <p:ph idx="1"/>
          </p:nvPr>
        </p:nvSpPr>
        <p:spPr>
          <a:xfrm>
            <a:off x="553299" y="733245"/>
            <a:ext cx="10972800" cy="4525963"/>
          </a:xfrm>
        </p:spPr>
        <p:txBody>
          <a:bodyPr/>
          <a:lstStyle/>
          <a:p>
            <a:pPr marL="0" indent="0">
              <a:buNone/>
            </a:pPr>
            <a:r>
              <a:rPr lang="en-US" sz="2000" b="1" dirty="0">
                <a:solidFill>
                  <a:srgbClr val="000000"/>
                </a:solidFill>
                <a:effectLst/>
                <a:latin typeface="Time new roman"/>
                <a:ea typeface="Calibri" panose="020F0502020204030204" pitchFamily="34" charset="0"/>
              </a:rPr>
              <a:t>5. </a:t>
            </a:r>
            <a:r>
              <a:rPr lang="en-US" sz="2000" b="1" dirty="0">
                <a:latin typeface="Times New Roman" panose="02020603050405020304" pitchFamily="18" charset="0"/>
                <a:cs typeface="Times New Roman" panose="02020603050405020304" pitchFamily="18" charset="0"/>
              </a:rPr>
              <a:t>Comparative Analysis with ML and DL Methods</a:t>
            </a:r>
          </a:p>
          <a:p>
            <a:pPr marL="0" indent="0">
              <a:buNone/>
            </a:pP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id="{547ABF36-A473-2B26-1CD6-B4B8F01ECAAE}"/>
              </a:ext>
            </a:extLst>
          </p:cNvPr>
          <p:cNvGraphicFramePr>
            <a:graphicFrameLocks noGrp="1"/>
          </p:cNvGraphicFramePr>
          <p:nvPr>
            <p:extLst>
              <p:ext uri="{D42A27DB-BD31-4B8C-83A1-F6EECF244321}">
                <p14:modId xmlns:p14="http://schemas.microsoft.com/office/powerpoint/2010/main" val="3122103459"/>
              </p:ext>
            </p:extLst>
          </p:nvPr>
        </p:nvGraphicFramePr>
        <p:xfrm>
          <a:off x="553299" y="1285411"/>
          <a:ext cx="10689332" cy="4988169"/>
        </p:xfrm>
        <a:graphic>
          <a:graphicData uri="http://schemas.openxmlformats.org/drawingml/2006/table">
            <a:tbl>
              <a:tblPr>
                <a:tableStyleId>{8799B23B-EC83-4686-B30A-512413B5E67A}</a:tableStyleId>
              </a:tblPr>
              <a:tblGrid>
                <a:gridCol w="1732701">
                  <a:extLst>
                    <a:ext uri="{9D8B030D-6E8A-4147-A177-3AD203B41FA5}">
                      <a16:colId xmlns:a16="http://schemas.microsoft.com/office/drawing/2014/main" val="3216390796"/>
                    </a:ext>
                  </a:extLst>
                </a:gridCol>
                <a:gridCol w="8956631">
                  <a:extLst>
                    <a:ext uri="{9D8B030D-6E8A-4147-A177-3AD203B41FA5}">
                      <a16:colId xmlns:a16="http://schemas.microsoft.com/office/drawing/2014/main" val="3361481089"/>
                    </a:ext>
                  </a:extLst>
                </a:gridCol>
              </a:tblGrid>
              <a:tr h="354867">
                <a:tc>
                  <a:txBody>
                    <a:bodyPr/>
                    <a:lstStyle/>
                    <a:p>
                      <a:r>
                        <a:rPr lang="en-IN" sz="1600" b="1" dirty="0"/>
                        <a:t>Aspect</a:t>
                      </a:r>
                      <a:endParaRPr lang="en-IN" sz="1600" dirty="0"/>
                    </a:p>
                  </a:txBody>
                  <a:tcPr marL="71841" marR="71841" marT="35920" marB="35920" anchor="ctr"/>
                </a:tc>
                <a:tc>
                  <a:txBody>
                    <a:bodyPr/>
                    <a:lstStyle/>
                    <a:p>
                      <a:r>
                        <a:rPr lang="en-IN" sz="1600" b="1"/>
                        <a:t>Details</a:t>
                      </a:r>
                      <a:endParaRPr lang="en-IN" sz="1600"/>
                    </a:p>
                  </a:txBody>
                  <a:tcPr marL="71841" marR="71841" marT="35920" marB="35920" anchor="ctr"/>
                </a:tc>
                <a:extLst>
                  <a:ext uri="{0D108BD9-81ED-4DB2-BD59-A6C34878D82A}">
                    <a16:rowId xmlns:a16="http://schemas.microsoft.com/office/drawing/2014/main" val="2000418016"/>
                  </a:ext>
                </a:extLst>
              </a:tr>
              <a:tr h="918406">
                <a:tc>
                  <a:txBody>
                    <a:bodyPr/>
                    <a:lstStyle/>
                    <a:p>
                      <a:r>
                        <a:rPr lang="en-IN" sz="1600" b="1" dirty="0"/>
                        <a:t>Authors</a:t>
                      </a:r>
                      <a:endParaRPr lang="en-IN" sz="1600" dirty="0"/>
                    </a:p>
                  </a:txBody>
                  <a:tcPr marL="71841" marR="71841" marT="35920" marB="35920" anchor="ctr"/>
                </a:tc>
                <a:tc>
                  <a:txBody>
                    <a:bodyPr/>
                    <a:lstStyle/>
                    <a:p>
                      <a:r>
                        <a:rPr lang="en-IN" sz="1600" b="0" i="0" kern="1200" dirty="0">
                          <a:solidFill>
                            <a:schemeClr val="tx1"/>
                          </a:solidFill>
                          <a:effectLst/>
                          <a:latin typeface="+mn-lt"/>
                          <a:ea typeface="+mn-ea"/>
                          <a:cs typeface="+mn-cs"/>
                        </a:rPr>
                        <a:t>Varun Tiwari et al.</a:t>
                      </a:r>
                      <a:endParaRPr lang="en-IN" sz="1600" dirty="0"/>
                    </a:p>
                  </a:txBody>
                  <a:tcPr marL="71841" marR="71841" marT="35920" marB="35920" anchor="ctr"/>
                </a:tc>
                <a:extLst>
                  <a:ext uri="{0D108BD9-81ED-4DB2-BD59-A6C34878D82A}">
                    <a16:rowId xmlns:a16="http://schemas.microsoft.com/office/drawing/2014/main" val="3618181388"/>
                  </a:ext>
                </a:extLst>
              </a:tr>
              <a:tr h="1049862">
                <a:tc>
                  <a:txBody>
                    <a:bodyPr/>
                    <a:lstStyle/>
                    <a:p>
                      <a:r>
                        <a:rPr lang="en-IN" sz="1600" b="1" dirty="0"/>
                        <a:t>Summary</a:t>
                      </a:r>
                      <a:endParaRPr lang="en-IN" sz="1600" dirty="0"/>
                    </a:p>
                  </a:txBody>
                  <a:tcPr marL="71841" marR="71841" marT="35920" marB="35920" anchor="ctr"/>
                </a:tc>
                <a:tc>
                  <a:txBody>
                    <a:bodyPr/>
                    <a:lstStyle/>
                    <a:p>
                      <a:r>
                        <a:rPr lang="en-US" sz="1600" b="0" i="0" kern="1200" dirty="0">
                          <a:solidFill>
                            <a:schemeClr val="tx1"/>
                          </a:solidFill>
                          <a:effectLst/>
                          <a:latin typeface="+mn-lt"/>
                          <a:ea typeface="+mn-ea"/>
                          <a:cs typeface="+mn-cs"/>
                        </a:rPr>
                        <a:t>Compares ML and DL (like SVM, CNN) for plant disease detection and highlights CNN superiority.</a:t>
                      </a:r>
                      <a:endParaRPr lang="en-US" sz="1600" dirty="0"/>
                    </a:p>
                  </a:txBody>
                  <a:tcPr marL="71841" marR="71841" marT="35920" marB="35920" anchor="ctr"/>
                </a:tc>
                <a:extLst>
                  <a:ext uri="{0D108BD9-81ED-4DB2-BD59-A6C34878D82A}">
                    <a16:rowId xmlns:a16="http://schemas.microsoft.com/office/drawing/2014/main" val="2890180608"/>
                  </a:ext>
                </a:extLst>
              </a:tr>
              <a:tr h="807586">
                <a:tc>
                  <a:txBody>
                    <a:bodyPr/>
                    <a:lstStyle/>
                    <a:p>
                      <a:r>
                        <a:rPr lang="en-IN" sz="1600" b="1" dirty="0"/>
                        <a:t>Relevance</a:t>
                      </a:r>
                      <a:endParaRPr lang="en-IN" sz="1600" dirty="0"/>
                    </a:p>
                  </a:txBody>
                  <a:tcPr marL="71841" marR="71841" marT="35920" marB="35920" anchor="ctr"/>
                </a:tc>
                <a:tc>
                  <a:txBody>
                    <a:bodyPr/>
                    <a:lstStyle/>
                    <a:p>
                      <a:r>
                        <a:rPr lang="en-US" sz="1600" b="0" i="0" kern="1200" dirty="0">
                          <a:solidFill>
                            <a:schemeClr val="tx1"/>
                          </a:solidFill>
                          <a:effectLst/>
                          <a:latin typeface="+mn-lt"/>
                          <a:ea typeface="+mn-ea"/>
                          <a:cs typeface="+mn-cs"/>
                        </a:rPr>
                        <a:t>Guides model selection based on data and task.</a:t>
                      </a:r>
                      <a:endParaRPr lang="en-US" sz="1600" dirty="0"/>
                    </a:p>
                  </a:txBody>
                  <a:tcPr marL="71841" marR="71841" marT="35920" marB="35920" anchor="ctr"/>
                </a:tc>
                <a:extLst>
                  <a:ext uri="{0D108BD9-81ED-4DB2-BD59-A6C34878D82A}">
                    <a16:rowId xmlns:a16="http://schemas.microsoft.com/office/drawing/2014/main" val="3289829650"/>
                  </a:ext>
                </a:extLst>
              </a:tr>
              <a:tr h="807586">
                <a:tc>
                  <a:txBody>
                    <a:bodyPr/>
                    <a:lstStyle/>
                    <a:p>
                      <a:r>
                        <a:rPr lang="en-IN" sz="1600" b="1"/>
                        <a:t>Gaps</a:t>
                      </a:r>
                      <a:endParaRPr lang="en-IN" sz="1600"/>
                    </a:p>
                  </a:txBody>
                  <a:tcPr marL="71841" marR="71841" marT="35920" marB="35920" anchor="ctr"/>
                </a:tc>
                <a:tc>
                  <a:txBody>
                    <a:bodyPr/>
                    <a:lstStyle/>
                    <a:p>
                      <a:r>
                        <a:rPr lang="en-US" sz="1600" b="0" i="0" kern="1200" dirty="0">
                          <a:solidFill>
                            <a:schemeClr val="tx1"/>
                          </a:solidFill>
                          <a:effectLst/>
                          <a:latin typeface="+mn-lt"/>
                          <a:ea typeface="+mn-ea"/>
                          <a:cs typeface="+mn-cs"/>
                        </a:rPr>
                        <a:t>No deployment, no XAI, and limited practical use case.</a:t>
                      </a:r>
                      <a:endParaRPr lang="en-US" sz="1600" dirty="0"/>
                    </a:p>
                  </a:txBody>
                  <a:tcPr marL="71841" marR="71841" marT="35920" marB="35920" anchor="ctr"/>
                </a:tc>
                <a:extLst>
                  <a:ext uri="{0D108BD9-81ED-4DB2-BD59-A6C34878D82A}">
                    <a16:rowId xmlns:a16="http://schemas.microsoft.com/office/drawing/2014/main" val="2459392808"/>
                  </a:ext>
                </a:extLst>
              </a:tr>
              <a:tr h="1049862">
                <a:tc>
                  <a:txBody>
                    <a:bodyPr/>
                    <a:lstStyle/>
                    <a:p>
                      <a:r>
                        <a:rPr lang="en-IN" sz="1600" b="1" dirty="0"/>
                        <a:t>Impact</a:t>
                      </a:r>
                      <a:endParaRPr lang="en-IN" sz="1600" dirty="0"/>
                    </a:p>
                  </a:txBody>
                  <a:tcPr marL="71841" marR="71841" marT="35920" marB="35920" anchor="ctr"/>
                </a:tc>
                <a:tc>
                  <a:txBody>
                    <a:bodyPr/>
                    <a:lstStyle/>
                    <a:p>
                      <a:r>
                        <a:rPr lang="en-US" sz="1600" b="0" i="0" kern="1200" dirty="0">
                          <a:solidFill>
                            <a:schemeClr val="tx1"/>
                          </a:solidFill>
                          <a:effectLst/>
                          <a:latin typeface="+mn-lt"/>
                          <a:ea typeface="+mn-ea"/>
                          <a:cs typeface="+mn-cs"/>
                        </a:rPr>
                        <a:t>Provides a strong theoretical foundation for selecting detection techniques.</a:t>
                      </a:r>
                      <a:endParaRPr lang="en-US" sz="1600" dirty="0"/>
                    </a:p>
                  </a:txBody>
                  <a:tcPr marL="71841" marR="71841" marT="35920" marB="35920" anchor="ctr"/>
                </a:tc>
                <a:extLst>
                  <a:ext uri="{0D108BD9-81ED-4DB2-BD59-A6C34878D82A}">
                    <a16:rowId xmlns:a16="http://schemas.microsoft.com/office/drawing/2014/main" val="732351846"/>
                  </a:ext>
                </a:extLst>
              </a:tr>
            </a:tbl>
          </a:graphicData>
        </a:graphic>
      </p:graphicFrame>
      <p:sp>
        <p:nvSpPr>
          <p:cNvPr id="5" name="Rectangle 1">
            <a:extLst>
              <a:ext uri="{FF2B5EF4-FFF2-40B4-BE49-F238E27FC236}">
                <a16:creationId xmlns:a16="http://schemas.microsoft.com/office/drawing/2014/main" id="{D4F31417-1AF1-0EB4-CEEA-C5AB070DFD10}"/>
              </a:ext>
            </a:extLst>
          </p:cNvPr>
          <p:cNvSpPr>
            <a:spLocks noChangeArrowheads="1"/>
          </p:cNvSpPr>
          <p:nvPr/>
        </p:nvSpPr>
        <p:spPr bwMode="auto">
          <a:xfrm>
            <a:off x="1308418" y="226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79718820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F55F-C86F-46FA-9227-25FDFEF857FD}"/>
              </a:ext>
            </a:extLst>
          </p:cNvPr>
          <p:cNvSpPr>
            <a:spLocks noGrp="1"/>
          </p:cNvSpPr>
          <p:nvPr>
            <p:ph type="title"/>
          </p:nvPr>
        </p:nvSpPr>
        <p:spPr/>
        <p:txBody>
          <a:bodyPr/>
          <a:lstStyle/>
          <a:p>
            <a:r>
              <a:rPr lang="en-IN" b="1" dirty="0">
                <a:solidFill>
                  <a:srgbClr val="54045C"/>
                </a:solidFill>
                <a:ea typeface="Calibri"/>
                <a:cs typeface="Calibri"/>
                <a:sym typeface="Calibri"/>
              </a:rPr>
              <a:t>Research and Literature Review </a:t>
            </a:r>
            <a:endParaRPr lang="en-IN" dirty="0"/>
          </a:p>
        </p:txBody>
      </p:sp>
      <p:pic>
        <p:nvPicPr>
          <p:cNvPr id="5" name="Content Placeholder 4">
            <a:extLst>
              <a:ext uri="{FF2B5EF4-FFF2-40B4-BE49-F238E27FC236}">
                <a16:creationId xmlns:a16="http://schemas.microsoft.com/office/drawing/2014/main" id="{38BEA725-1AAB-89D2-C3FB-1EAB298CA3D6}"/>
              </a:ext>
            </a:extLst>
          </p:cNvPr>
          <p:cNvPicPr>
            <a:picLocks noGrp="1" noChangeAspect="1"/>
          </p:cNvPicPr>
          <p:nvPr>
            <p:ph idx="1"/>
          </p:nvPr>
        </p:nvPicPr>
        <p:blipFill>
          <a:blip r:embed="rId2"/>
          <a:stretch>
            <a:fillRect/>
          </a:stretch>
        </p:blipFill>
        <p:spPr>
          <a:xfrm>
            <a:off x="469127" y="1417638"/>
            <a:ext cx="10972799" cy="5165724"/>
          </a:xfrm>
          <a:prstGeom prst="rect">
            <a:avLst/>
          </a:prstGeom>
        </p:spPr>
      </p:pic>
    </p:spTree>
    <p:extLst>
      <p:ext uri="{BB962C8B-B14F-4D97-AF65-F5344CB8AC3E}">
        <p14:creationId xmlns:p14="http://schemas.microsoft.com/office/powerpoint/2010/main" val="781918912"/>
      </p:ext>
    </p:extLst>
  </p:cSld>
  <p:clrMapOvr>
    <a:masterClrMapping/>
  </p:clrMapOvr>
  <p:transition>
    <p:cut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97CD-56F8-78D6-40F5-8882632312A2}"/>
              </a:ext>
            </a:extLst>
          </p:cNvPr>
          <p:cNvSpPr>
            <a:spLocks noGrp="1"/>
          </p:cNvSpPr>
          <p:nvPr>
            <p:ph type="title"/>
          </p:nvPr>
        </p:nvSpPr>
        <p:spPr/>
        <p:txBody>
          <a:bodyPr/>
          <a:lstStyle/>
          <a:p>
            <a:r>
              <a:rPr lang="en-IN" b="1" dirty="0">
                <a:solidFill>
                  <a:srgbClr val="54045C"/>
                </a:solidFill>
                <a:ea typeface="Calibri"/>
                <a:cs typeface="Calibri"/>
                <a:sym typeface="Calibri"/>
              </a:rPr>
              <a:t>Research and Literature Review </a:t>
            </a:r>
            <a:endParaRPr lang="en-IN" dirty="0"/>
          </a:p>
        </p:txBody>
      </p:sp>
      <p:pic>
        <p:nvPicPr>
          <p:cNvPr id="5" name="Content Placeholder 4">
            <a:extLst>
              <a:ext uri="{FF2B5EF4-FFF2-40B4-BE49-F238E27FC236}">
                <a16:creationId xmlns:a16="http://schemas.microsoft.com/office/drawing/2014/main" id="{7003778A-D566-CC33-05A6-1E2E690A5C62}"/>
              </a:ext>
            </a:extLst>
          </p:cNvPr>
          <p:cNvPicPr>
            <a:picLocks noGrp="1" noChangeAspect="1"/>
          </p:cNvPicPr>
          <p:nvPr>
            <p:ph idx="1"/>
          </p:nvPr>
        </p:nvPicPr>
        <p:blipFill>
          <a:blip r:embed="rId2"/>
          <a:stretch>
            <a:fillRect/>
          </a:stretch>
        </p:blipFill>
        <p:spPr>
          <a:xfrm>
            <a:off x="270344" y="1343770"/>
            <a:ext cx="11664563" cy="5239592"/>
          </a:xfrm>
          <a:prstGeom prst="rect">
            <a:avLst/>
          </a:prstGeom>
        </p:spPr>
      </p:pic>
    </p:spTree>
    <p:extLst>
      <p:ext uri="{BB962C8B-B14F-4D97-AF65-F5344CB8AC3E}">
        <p14:creationId xmlns:p14="http://schemas.microsoft.com/office/powerpoint/2010/main" val="2697461631"/>
      </p:ext>
    </p:extLst>
  </p:cSld>
  <p:clrMapOvr>
    <a:masterClrMapping/>
  </p:clrMapOvr>
  <p:transition>
    <p:cut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C95161-D187-00ED-E37D-A5BAC5D57624}"/>
              </a:ext>
            </a:extLst>
          </p:cNvPr>
          <p:cNvPicPr>
            <a:picLocks noChangeAspect="1"/>
          </p:cNvPicPr>
          <p:nvPr/>
        </p:nvPicPr>
        <p:blipFill>
          <a:blip r:embed="rId2"/>
          <a:stretch>
            <a:fillRect/>
          </a:stretch>
        </p:blipFill>
        <p:spPr>
          <a:xfrm>
            <a:off x="0" y="35544"/>
            <a:ext cx="12192000" cy="6786912"/>
          </a:xfrm>
          <a:prstGeom prst="rect">
            <a:avLst/>
          </a:prstGeom>
        </p:spPr>
      </p:pic>
    </p:spTree>
    <p:extLst>
      <p:ext uri="{BB962C8B-B14F-4D97-AF65-F5344CB8AC3E}">
        <p14:creationId xmlns:p14="http://schemas.microsoft.com/office/powerpoint/2010/main" val="853758913"/>
      </p:ext>
    </p:extLst>
  </p:cSld>
  <p:clrMapOvr>
    <a:masterClrMapping/>
  </p:clrMapOvr>
  <p:transition>
    <p:cut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E8AB-ADBE-F4AC-C95E-02B255C6AEB5}"/>
              </a:ext>
            </a:extLst>
          </p:cNvPr>
          <p:cNvSpPr>
            <a:spLocks noGrp="1"/>
          </p:cNvSpPr>
          <p:nvPr>
            <p:ph type="title"/>
          </p:nvPr>
        </p:nvSpPr>
        <p:spPr/>
        <p:txBody>
          <a:bodyPr/>
          <a:lstStyle/>
          <a:p>
            <a:r>
              <a:rPr lang="en-IN" b="1" dirty="0">
                <a:solidFill>
                  <a:srgbClr val="54045C"/>
                </a:solidFill>
                <a:ea typeface="Calibri"/>
                <a:cs typeface="Calibri"/>
                <a:sym typeface="Calibri"/>
              </a:rPr>
              <a:t>Research and Literature Review </a:t>
            </a:r>
            <a:endParaRPr lang="en-IN" dirty="0"/>
          </a:p>
        </p:txBody>
      </p:sp>
      <p:pic>
        <p:nvPicPr>
          <p:cNvPr id="5" name="Content Placeholder 4">
            <a:extLst>
              <a:ext uri="{FF2B5EF4-FFF2-40B4-BE49-F238E27FC236}">
                <a16:creationId xmlns:a16="http://schemas.microsoft.com/office/drawing/2014/main" id="{2F1CFD94-3AB7-6A88-5A9A-32844687213C}"/>
              </a:ext>
            </a:extLst>
          </p:cNvPr>
          <p:cNvPicPr>
            <a:picLocks noGrp="1" noChangeAspect="1"/>
          </p:cNvPicPr>
          <p:nvPr>
            <p:ph idx="1"/>
          </p:nvPr>
        </p:nvPicPr>
        <p:blipFill>
          <a:blip r:embed="rId2"/>
          <a:stretch>
            <a:fillRect/>
          </a:stretch>
        </p:blipFill>
        <p:spPr>
          <a:xfrm>
            <a:off x="381664" y="1600200"/>
            <a:ext cx="11640708" cy="5257800"/>
          </a:xfrm>
          <a:prstGeom prst="rect">
            <a:avLst/>
          </a:prstGeom>
        </p:spPr>
      </p:pic>
    </p:spTree>
    <p:extLst>
      <p:ext uri="{BB962C8B-B14F-4D97-AF65-F5344CB8AC3E}">
        <p14:creationId xmlns:p14="http://schemas.microsoft.com/office/powerpoint/2010/main" val="4197991815"/>
      </p:ext>
    </p:extLst>
  </p:cSld>
  <p:clrMapOvr>
    <a:masterClrMapping/>
  </p:clrMapOvr>
  <p:transition>
    <p:cut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F0B56E-C62E-2EAD-DA55-A4768DC47CE8}"/>
              </a:ext>
            </a:extLst>
          </p:cNvPr>
          <p:cNvPicPr>
            <a:picLocks noChangeAspect="1"/>
          </p:cNvPicPr>
          <p:nvPr/>
        </p:nvPicPr>
        <p:blipFill>
          <a:blip r:embed="rId2"/>
          <a:stretch>
            <a:fillRect/>
          </a:stretch>
        </p:blipFill>
        <p:spPr>
          <a:xfrm>
            <a:off x="0" y="81622"/>
            <a:ext cx="12192000" cy="6694756"/>
          </a:xfrm>
          <a:prstGeom prst="rect">
            <a:avLst/>
          </a:prstGeom>
        </p:spPr>
      </p:pic>
    </p:spTree>
    <p:extLst>
      <p:ext uri="{BB962C8B-B14F-4D97-AF65-F5344CB8AC3E}">
        <p14:creationId xmlns:p14="http://schemas.microsoft.com/office/powerpoint/2010/main" val="1588516880"/>
      </p:ext>
    </p:extLst>
  </p:cSld>
  <p:clrMapOvr>
    <a:masterClrMapping/>
  </p:clrMapOvr>
  <p:transition>
    <p:cut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E7BB4B-9645-AD6B-2151-1353E300FA1D}"/>
              </a:ext>
            </a:extLst>
          </p:cNvPr>
          <p:cNvPicPr>
            <a:picLocks noChangeAspect="1"/>
          </p:cNvPicPr>
          <p:nvPr/>
        </p:nvPicPr>
        <p:blipFill>
          <a:blip r:embed="rId2"/>
          <a:stretch>
            <a:fillRect/>
          </a:stretch>
        </p:blipFill>
        <p:spPr>
          <a:xfrm>
            <a:off x="0" y="49132"/>
            <a:ext cx="12192000" cy="6759735"/>
          </a:xfrm>
          <a:prstGeom prst="rect">
            <a:avLst/>
          </a:prstGeom>
        </p:spPr>
      </p:pic>
    </p:spTree>
    <p:extLst>
      <p:ext uri="{BB962C8B-B14F-4D97-AF65-F5344CB8AC3E}">
        <p14:creationId xmlns:p14="http://schemas.microsoft.com/office/powerpoint/2010/main" val="21313090"/>
      </p:ext>
    </p:extLst>
  </p:cSld>
  <p:clrMapOvr>
    <a:masterClrMapping/>
  </p:clrMapOvr>
  <p:transition>
    <p:cut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05F7E6-A724-F5A1-833C-711F82290910}"/>
              </a:ext>
            </a:extLst>
          </p:cNvPr>
          <p:cNvPicPr>
            <a:picLocks noChangeAspect="1"/>
          </p:cNvPicPr>
          <p:nvPr/>
        </p:nvPicPr>
        <p:blipFill>
          <a:blip r:embed="rId2"/>
          <a:stretch>
            <a:fillRect/>
          </a:stretch>
        </p:blipFill>
        <p:spPr>
          <a:xfrm>
            <a:off x="0" y="98778"/>
            <a:ext cx="12192000" cy="6660444"/>
          </a:xfrm>
          <a:prstGeom prst="rect">
            <a:avLst/>
          </a:prstGeom>
        </p:spPr>
      </p:pic>
    </p:spTree>
    <p:extLst>
      <p:ext uri="{BB962C8B-B14F-4D97-AF65-F5344CB8AC3E}">
        <p14:creationId xmlns:p14="http://schemas.microsoft.com/office/powerpoint/2010/main" val="2542190940"/>
      </p:ext>
    </p:extLst>
  </p:cSld>
  <p:clrMapOvr>
    <a:masterClrMapping/>
  </p:clrMapOvr>
  <p:transition>
    <p:cut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A0F3-FD51-F376-A53B-AD70A0B27669}"/>
              </a:ext>
            </a:extLst>
          </p:cNvPr>
          <p:cNvSpPr>
            <a:spLocks noGrp="1"/>
          </p:cNvSpPr>
          <p:nvPr>
            <p:ph type="title"/>
          </p:nvPr>
        </p:nvSpPr>
        <p:spPr>
          <a:xfrm>
            <a:off x="499688" y="-118613"/>
            <a:ext cx="10972800" cy="1143000"/>
          </a:xfrm>
        </p:spPr>
        <p:txBody>
          <a:bodyPr/>
          <a:lstStyle/>
          <a:p>
            <a:r>
              <a:rPr lang="en-IN" sz="4400" b="1" cap="none" dirty="0">
                <a:solidFill>
                  <a:srgbClr val="54045C"/>
                </a:solidFill>
                <a:latin typeface="Times New Roman"/>
                <a:ea typeface="Times New Roman"/>
                <a:cs typeface="Times New Roman"/>
                <a:sym typeface="Times New Roman"/>
              </a:rPr>
              <a:t>SDGs and TARGETs</a:t>
            </a:r>
            <a:endParaRPr lang="en-IN" dirty="0"/>
          </a:p>
        </p:txBody>
      </p:sp>
      <p:sp>
        <p:nvSpPr>
          <p:cNvPr id="4" name="Rectangle 1">
            <a:extLst>
              <a:ext uri="{FF2B5EF4-FFF2-40B4-BE49-F238E27FC236}">
                <a16:creationId xmlns:a16="http://schemas.microsoft.com/office/drawing/2014/main" id="{11A2B888-A2B7-CCE0-BBF1-D8DB1D51C763}"/>
              </a:ext>
            </a:extLst>
          </p:cNvPr>
          <p:cNvSpPr>
            <a:spLocks noGrp="1" noChangeArrowheads="1"/>
          </p:cNvSpPr>
          <p:nvPr>
            <p:ph idx="1"/>
          </p:nvPr>
        </p:nvSpPr>
        <p:spPr bwMode="auto">
          <a:xfrm>
            <a:off x="0" y="470648"/>
            <a:ext cx="12192000" cy="610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buNone/>
            </a:pPr>
            <a:r>
              <a:rPr lang="en-US" sz="2000" b="1" dirty="0">
                <a:latin typeface="Time new roman"/>
              </a:rPr>
              <a:t>1.</a:t>
            </a:r>
            <a:r>
              <a:rPr lang="en-US" sz="2000" b="1" dirty="0">
                <a:latin typeface="Times New Roman" panose="02020603050405020304" pitchFamily="18" charset="0"/>
                <a:cs typeface="Times New Roman" panose="02020603050405020304" pitchFamily="18" charset="0"/>
              </a:rPr>
              <a:t>Primary Goal No: 2 – Zero Hunger</a:t>
            </a:r>
            <a:endParaRPr lang="en-US" sz="20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Target 1:</a:t>
            </a:r>
            <a:r>
              <a:rPr lang="en-US" sz="1800" dirty="0">
                <a:latin typeface="Times New Roman" panose="02020603050405020304" pitchFamily="18" charset="0"/>
                <a:cs typeface="Times New Roman" panose="02020603050405020304" pitchFamily="18" charset="0"/>
              </a:rPr>
              <a:t> End hunger and provide safe, nutritious food for all by 2030.</a:t>
            </a:r>
          </a:p>
          <a:p>
            <a:r>
              <a:rPr lang="en-US" sz="1800" b="1" dirty="0">
                <a:latin typeface="Times New Roman" panose="02020603050405020304" pitchFamily="18" charset="0"/>
                <a:cs typeface="Times New Roman" panose="02020603050405020304" pitchFamily="18" charset="0"/>
              </a:rPr>
              <a:t>Target 2:</a:t>
            </a:r>
            <a:r>
              <a:rPr lang="en-US" sz="1800" dirty="0">
                <a:latin typeface="Times New Roman" panose="02020603050405020304" pitchFamily="18" charset="0"/>
                <a:cs typeface="Times New Roman" panose="02020603050405020304" pitchFamily="18" charset="0"/>
              </a:rPr>
              <a:t> End malnutrition and meet the nutritional needs of women, children, </a:t>
            </a:r>
          </a:p>
          <a:p>
            <a:pPr marL="0" indent="0">
              <a:buNone/>
            </a:pPr>
            <a:r>
              <a:rPr lang="en-US" sz="1800" dirty="0">
                <a:latin typeface="Times New Roman" panose="02020603050405020304" pitchFamily="18" charset="0"/>
                <a:cs typeface="Times New Roman" panose="02020603050405020304" pitchFamily="18" charset="0"/>
              </a:rPr>
              <a:t>       and elderly by 2030.</a:t>
            </a:r>
          </a:p>
          <a:p>
            <a:r>
              <a:rPr lang="en-US" sz="1800" b="1" dirty="0">
                <a:latin typeface="Times New Roman" panose="02020603050405020304" pitchFamily="18" charset="0"/>
                <a:cs typeface="Times New Roman" panose="02020603050405020304" pitchFamily="18" charset="0"/>
              </a:rPr>
              <a:t>Target 3:</a:t>
            </a:r>
            <a:r>
              <a:rPr lang="en-US" sz="1800" dirty="0">
                <a:latin typeface="Times New Roman" panose="02020603050405020304" pitchFamily="18" charset="0"/>
                <a:cs typeface="Times New Roman" panose="02020603050405020304" pitchFamily="18" charset="0"/>
              </a:rPr>
              <a:t> Double small farmers’ productivity and income with better knowledge</a:t>
            </a:r>
          </a:p>
          <a:p>
            <a:pPr marL="0" indent="0">
              <a:buNone/>
            </a:pPr>
            <a:r>
              <a:rPr lang="en-US" sz="1800" dirty="0">
                <a:latin typeface="Times New Roman" panose="02020603050405020304" pitchFamily="18" charset="0"/>
                <a:cs typeface="Times New Roman" panose="02020603050405020304" pitchFamily="18" charset="0"/>
              </a:rPr>
              <a:t>      and technology by 2030.</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2.Secondary Goal No: 9 – Industry, Innovation and Infrastructure</a:t>
            </a:r>
            <a:endParaRPr lang="en-US" sz="20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Target 1:</a:t>
            </a:r>
            <a:r>
              <a:rPr lang="en-US" sz="1800" dirty="0">
                <a:latin typeface="Times New Roman" panose="02020603050405020304" pitchFamily="18" charset="0"/>
                <a:cs typeface="Times New Roman" panose="02020603050405020304" pitchFamily="18" charset="0"/>
              </a:rPr>
              <a:t> Build reliable and sustainable infrastructure for economic growth.</a:t>
            </a:r>
          </a:p>
          <a:p>
            <a:r>
              <a:rPr lang="en-US" sz="1800" b="1" dirty="0">
                <a:latin typeface="Times New Roman" panose="02020603050405020304" pitchFamily="18" charset="0"/>
                <a:cs typeface="Times New Roman" panose="02020603050405020304" pitchFamily="18" charset="0"/>
              </a:rPr>
              <a:t>Target 2:</a:t>
            </a:r>
            <a:r>
              <a:rPr lang="en-US" sz="1800" dirty="0">
                <a:latin typeface="Times New Roman" panose="02020603050405020304" pitchFamily="18" charset="0"/>
                <a:cs typeface="Times New Roman" panose="02020603050405020304" pitchFamily="18" charset="0"/>
              </a:rPr>
              <a:t> Promote sustainable industries and increase jobs and GDP.</a:t>
            </a:r>
          </a:p>
          <a:p>
            <a:r>
              <a:rPr lang="en-US" sz="1800" b="1" dirty="0">
                <a:latin typeface="Times New Roman" panose="02020603050405020304" pitchFamily="18" charset="0"/>
                <a:cs typeface="Times New Roman" panose="02020603050405020304" pitchFamily="18" charset="0"/>
              </a:rPr>
              <a:t>Target 3:</a:t>
            </a:r>
            <a:r>
              <a:rPr lang="en-US" sz="1800" dirty="0">
                <a:latin typeface="Times New Roman" panose="02020603050405020304" pitchFamily="18" charset="0"/>
                <a:cs typeface="Times New Roman" panose="02020603050405020304" pitchFamily="18" charset="0"/>
              </a:rPr>
              <a:t> Boost research and innovation in industrial sectors.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3.Tertiary Goal No: 12 – Responsible Consumption and Production</a:t>
            </a:r>
            <a:endParaRPr lang="en-US" sz="20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Target 1:</a:t>
            </a:r>
            <a:r>
              <a:rPr lang="en-US" sz="1800" dirty="0">
                <a:latin typeface="Times New Roman" panose="02020603050405020304" pitchFamily="18" charset="0"/>
                <a:cs typeface="Times New Roman" panose="02020603050405020304" pitchFamily="18" charset="0"/>
              </a:rPr>
              <a:t> Follow sustainable consumption and production programs.</a:t>
            </a:r>
          </a:p>
          <a:p>
            <a:r>
              <a:rPr lang="en-US" sz="1800" b="1" dirty="0">
                <a:latin typeface="Times New Roman" panose="02020603050405020304" pitchFamily="18" charset="0"/>
                <a:cs typeface="Times New Roman" panose="02020603050405020304" pitchFamily="18" charset="0"/>
              </a:rPr>
              <a:t>Target 2:</a:t>
            </a:r>
            <a:r>
              <a:rPr lang="en-US" sz="1800" dirty="0">
                <a:latin typeface="Times New Roman" panose="02020603050405020304" pitchFamily="18" charset="0"/>
                <a:cs typeface="Times New Roman" panose="02020603050405020304" pitchFamily="18" charset="0"/>
              </a:rPr>
              <a:t> Use natural resources efficiently by 2030.</a:t>
            </a:r>
          </a:p>
          <a:p>
            <a:r>
              <a:rPr lang="en-US" sz="1800" b="1" dirty="0">
                <a:latin typeface="Times New Roman" panose="02020603050405020304" pitchFamily="18" charset="0"/>
                <a:cs typeface="Times New Roman" panose="02020603050405020304" pitchFamily="18" charset="0"/>
              </a:rPr>
              <a:t>Target 3:</a:t>
            </a:r>
            <a:r>
              <a:rPr lang="en-US" sz="1800" dirty="0">
                <a:latin typeface="Times New Roman" panose="02020603050405020304" pitchFamily="18" charset="0"/>
                <a:cs typeface="Times New Roman" panose="02020603050405020304" pitchFamily="18" charset="0"/>
              </a:rPr>
              <a:t> Cut global food waste and reduce supply chain losses by 2030.</a:t>
            </a:r>
          </a:p>
          <a:p>
            <a:pPr marL="0" indent="0">
              <a:buNone/>
            </a:pPr>
            <a:endParaRPr lang="en-US" sz="1800" dirty="0">
              <a:latin typeface="Time new roman"/>
            </a:endParaRPr>
          </a:p>
        </p:txBody>
      </p:sp>
      <p:pic>
        <p:nvPicPr>
          <p:cNvPr id="5" name="Picture 4">
            <a:extLst>
              <a:ext uri="{FF2B5EF4-FFF2-40B4-BE49-F238E27FC236}">
                <a16:creationId xmlns:a16="http://schemas.microsoft.com/office/drawing/2014/main" id="{9EEFA4B8-5F6B-0B1F-FB92-1A42FD8ACC5F}"/>
              </a:ext>
            </a:extLst>
          </p:cNvPr>
          <p:cNvPicPr>
            <a:picLocks noChangeAspect="1"/>
          </p:cNvPicPr>
          <p:nvPr/>
        </p:nvPicPr>
        <p:blipFill>
          <a:blip r:embed="rId2"/>
          <a:stretch>
            <a:fillRect/>
          </a:stretch>
        </p:blipFill>
        <p:spPr>
          <a:xfrm>
            <a:off x="9324393" y="264209"/>
            <a:ext cx="1797696" cy="1759982"/>
          </a:xfrm>
          <a:prstGeom prst="rect">
            <a:avLst/>
          </a:prstGeom>
        </p:spPr>
      </p:pic>
      <p:pic>
        <p:nvPicPr>
          <p:cNvPr id="7" name="Picture 6">
            <a:extLst>
              <a:ext uri="{FF2B5EF4-FFF2-40B4-BE49-F238E27FC236}">
                <a16:creationId xmlns:a16="http://schemas.microsoft.com/office/drawing/2014/main" id="{898A3E43-5852-707B-F4D4-7AA7A0D07923}"/>
              </a:ext>
            </a:extLst>
          </p:cNvPr>
          <p:cNvPicPr>
            <a:picLocks noChangeAspect="1"/>
          </p:cNvPicPr>
          <p:nvPr/>
        </p:nvPicPr>
        <p:blipFill>
          <a:blip r:embed="rId3"/>
          <a:stretch>
            <a:fillRect/>
          </a:stretch>
        </p:blipFill>
        <p:spPr>
          <a:xfrm>
            <a:off x="9324393" y="2549009"/>
            <a:ext cx="1797696" cy="1759982"/>
          </a:xfrm>
          <a:prstGeom prst="rect">
            <a:avLst/>
          </a:prstGeom>
        </p:spPr>
      </p:pic>
      <p:pic>
        <p:nvPicPr>
          <p:cNvPr id="9" name="Picture 8">
            <a:extLst>
              <a:ext uri="{FF2B5EF4-FFF2-40B4-BE49-F238E27FC236}">
                <a16:creationId xmlns:a16="http://schemas.microsoft.com/office/drawing/2014/main" id="{20FB3F62-34FE-7642-507B-DB5C42DCC355}"/>
              </a:ext>
            </a:extLst>
          </p:cNvPr>
          <p:cNvPicPr>
            <a:picLocks noChangeAspect="1"/>
          </p:cNvPicPr>
          <p:nvPr/>
        </p:nvPicPr>
        <p:blipFill>
          <a:blip r:embed="rId4"/>
          <a:stretch>
            <a:fillRect/>
          </a:stretch>
        </p:blipFill>
        <p:spPr>
          <a:xfrm>
            <a:off x="9324393" y="4744364"/>
            <a:ext cx="1797696" cy="1849427"/>
          </a:xfrm>
          <a:prstGeom prst="rect">
            <a:avLst/>
          </a:prstGeom>
        </p:spPr>
      </p:pic>
    </p:spTree>
    <p:extLst>
      <p:ext uri="{BB962C8B-B14F-4D97-AF65-F5344CB8AC3E}">
        <p14:creationId xmlns:p14="http://schemas.microsoft.com/office/powerpoint/2010/main" val="2053205458"/>
      </p:ext>
    </p:extLst>
  </p:cSld>
  <p:clrMapOvr>
    <a:masterClrMapping/>
  </p:clrMapOvr>
  <p:transition>
    <p:cut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D3C552-B49B-0F26-00F8-F354493FB163}"/>
              </a:ext>
            </a:extLst>
          </p:cNvPr>
          <p:cNvPicPr>
            <a:picLocks noChangeAspect="1"/>
          </p:cNvPicPr>
          <p:nvPr/>
        </p:nvPicPr>
        <p:blipFill>
          <a:blip r:embed="rId2"/>
          <a:stretch>
            <a:fillRect/>
          </a:stretch>
        </p:blipFill>
        <p:spPr>
          <a:xfrm>
            <a:off x="0" y="44944"/>
            <a:ext cx="12192000" cy="6768111"/>
          </a:xfrm>
          <a:prstGeom prst="rect">
            <a:avLst/>
          </a:prstGeom>
        </p:spPr>
      </p:pic>
    </p:spTree>
    <p:extLst>
      <p:ext uri="{BB962C8B-B14F-4D97-AF65-F5344CB8AC3E}">
        <p14:creationId xmlns:p14="http://schemas.microsoft.com/office/powerpoint/2010/main" val="417030007"/>
      </p:ext>
    </p:extLst>
  </p:cSld>
  <p:clrMapOvr>
    <a:masterClrMapping/>
  </p:clrMapOvr>
  <p:transition>
    <p:cut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E5F208-817E-02E7-07F0-56FF76729C89}"/>
              </a:ext>
            </a:extLst>
          </p:cNvPr>
          <p:cNvPicPr>
            <a:picLocks noChangeAspect="1"/>
          </p:cNvPicPr>
          <p:nvPr/>
        </p:nvPicPr>
        <p:blipFill>
          <a:blip r:embed="rId2"/>
          <a:stretch>
            <a:fillRect/>
          </a:stretch>
        </p:blipFill>
        <p:spPr>
          <a:xfrm>
            <a:off x="0" y="61280"/>
            <a:ext cx="12192000" cy="6735440"/>
          </a:xfrm>
          <a:prstGeom prst="rect">
            <a:avLst/>
          </a:prstGeom>
        </p:spPr>
      </p:pic>
    </p:spTree>
    <p:extLst>
      <p:ext uri="{BB962C8B-B14F-4D97-AF65-F5344CB8AC3E}">
        <p14:creationId xmlns:p14="http://schemas.microsoft.com/office/powerpoint/2010/main" val="2227142796"/>
      </p:ext>
    </p:extLst>
  </p:cSld>
  <p:clrMapOvr>
    <a:masterClrMapping/>
  </p:clrMapOvr>
  <p:transition>
    <p:cut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F8313-CCE5-2615-B733-49949454ACB7}"/>
              </a:ext>
            </a:extLst>
          </p:cNvPr>
          <p:cNvPicPr>
            <a:picLocks noChangeAspect="1"/>
          </p:cNvPicPr>
          <p:nvPr/>
        </p:nvPicPr>
        <p:blipFill>
          <a:blip r:embed="rId2"/>
          <a:stretch>
            <a:fillRect/>
          </a:stretch>
        </p:blipFill>
        <p:spPr>
          <a:xfrm>
            <a:off x="0" y="131941"/>
            <a:ext cx="12192000" cy="6594117"/>
          </a:xfrm>
          <a:prstGeom prst="rect">
            <a:avLst/>
          </a:prstGeom>
        </p:spPr>
      </p:pic>
    </p:spTree>
    <p:extLst>
      <p:ext uri="{BB962C8B-B14F-4D97-AF65-F5344CB8AC3E}">
        <p14:creationId xmlns:p14="http://schemas.microsoft.com/office/powerpoint/2010/main" val="2641348034"/>
      </p:ext>
    </p:extLst>
  </p:cSld>
  <p:clrMapOvr>
    <a:masterClrMapping/>
  </p:clrMapOvr>
  <p:transition>
    <p:cut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System-Architecture Diagram</a:t>
            </a:r>
          </a:p>
        </p:txBody>
      </p:sp>
      <p:pic>
        <p:nvPicPr>
          <p:cNvPr id="13" name="Content Placeholder 12">
            <a:extLst>
              <a:ext uri="{FF2B5EF4-FFF2-40B4-BE49-F238E27FC236}">
                <a16:creationId xmlns:a16="http://schemas.microsoft.com/office/drawing/2014/main" id="{922841B1-04CD-C4BC-ADCE-AACA28C69725}"/>
              </a:ext>
            </a:extLst>
          </p:cNvPr>
          <p:cNvPicPr>
            <a:picLocks noGrp="1" noChangeAspect="1"/>
          </p:cNvPicPr>
          <p:nvPr>
            <p:ph idx="1"/>
          </p:nvPr>
        </p:nvPicPr>
        <p:blipFill>
          <a:blip r:embed="rId2"/>
          <a:stretch>
            <a:fillRect/>
          </a:stretch>
        </p:blipFill>
        <p:spPr>
          <a:xfrm>
            <a:off x="1404164" y="1600200"/>
            <a:ext cx="9383671" cy="4525963"/>
          </a:xfrm>
          <a:prstGeom prst="rect">
            <a:avLst/>
          </a:prstGeom>
        </p:spPr>
      </p:pic>
    </p:spTree>
    <p:extLst>
      <p:ext uri="{BB962C8B-B14F-4D97-AF65-F5344CB8AC3E}">
        <p14:creationId xmlns:p14="http://schemas.microsoft.com/office/powerpoint/2010/main" val="3009419394"/>
      </p:ext>
    </p:extLst>
  </p:cSld>
  <p:clrMapOvr>
    <a:masterClrMapping/>
  </p:clrMapOvr>
  <p:transition>
    <p:cut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1393DB-01A4-DF60-1350-AAEA60ED0E3A}"/>
              </a:ext>
            </a:extLst>
          </p:cNvPr>
          <p:cNvSpPr>
            <a:spLocks noGrp="1"/>
          </p:cNvSpPr>
          <p:nvPr>
            <p:ph idx="1"/>
          </p:nvPr>
        </p:nvSpPr>
        <p:spPr>
          <a:xfrm>
            <a:off x="609600" y="363894"/>
            <a:ext cx="10972800" cy="6036906"/>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Step 1: Input and Data Preparation</a:t>
            </a:r>
          </a:p>
          <a:p>
            <a:pPr marL="0" indent="0">
              <a:buNone/>
            </a:pPr>
            <a:r>
              <a:rPr lang="en-US" sz="1800" dirty="0">
                <a:latin typeface="Times New Roman" panose="02020603050405020304" pitchFamily="18" charset="0"/>
                <a:cs typeface="Times New Roman" panose="02020603050405020304" pitchFamily="18" charset="0"/>
              </a:rPr>
              <a:t>The Coconut Tree Disease Dataset contains 5,798 labeled images of coconut leaves affected by five major diseases — bud rot, leaf rot, gray leaf spot, stem bleeding, and bud root dropping. The images were captured under daylight conditions in the </a:t>
            </a:r>
            <a:r>
              <a:rPr lang="en-US" sz="1800" dirty="0" err="1">
                <a:latin typeface="Times New Roman" panose="02020603050405020304" pitchFamily="18" charset="0"/>
                <a:cs typeface="Times New Roman" panose="02020603050405020304" pitchFamily="18" charset="0"/>
              </a:rPr>
              <a:t>Kendur</a:t>
            </a:r>
            <a:r>
              <a:rPr lang="en-US" sz="1800" dirty="0">
                <a:latin typeface="Times New Roman" panose="02020603050405020304" pitchFamily="18" charset="0"/>
                <a:cs typeface="Times New Roman" panose="02020603050405020304" pitchFamily="18" charset="0"/>
              </a:rPr>
              <a:t> area of Pune, Maharashtra, ensuring realistic field variations. Preprocessing involved scaling, cropping, and contrast enhancement to standardize image quality. Using </a:t>
            </a:r>
            <a:r>
              <a:rPr lang="en-US" sz="1800" dirty="0" err="1">
                <a:latin typeface="Times New Roman" panose="02020603050405020304" pitchFamily="18" charset="0"/>
                <a:cs typeface="Times New Roman" panose="02020603050405020304" pitchFamily="18" charset="0"/>
              </a:rPr>
              <a:t>Roboflow</a:t>
            </a:r>
            <a:r>
              <a:rPr lang="en-US" sz="1800" dirty="0">
                <a:latin typeface="Times New Roman" panose="02020603050405020304" pitchFamily="18" charset="0"/>
                <a:cs typeface="Times New Roman" panose="02020603050405020304" pitchFamily="18" charset="0"/>
              </a:rPr>
              <a:t>, the images were annotated and resized to uniform dimensions suitable for neural network processing. To increase dataset diversity and reduce overfitting, data augmentation techniques such as normalization, shearing, zooming, and horizontal flipping were applied. This process ensures the model can recognize disease patterns across various lighting conditions, angles, and environmental settings.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Step 2: Training the YOLOv11 Model</a:t>
            </a:r>
          </a:p>
          <a:p>
            <a:pPr marL="0" indent="0">
              <a:buNone/>
            </a:pPr>
            <a:r>
              <a:rPr lang="en-US" sz="1800" dirty="0">
                <a:latin typeface="Times New Roman" panose="02020603050405020304" pitchFamily="18" charset="0"/>
                <a:cs typeface="Times New Roman" panose="02020603050405020304" pitchFamily="18" charset="0"/>
              </a:rPr>
              <a:t>The preprocessed dataset is used to train the YOLOv11 (You Only Look Once) deep learning model. The model employs convolutional and pooling layers to extract spatial features like leaf textures and disease spots, followed by dense layers that classify the detected patterns into specific disease categories. Activation functions help capture nonlinear relationships, while dropout layers prevent overfitting. The model undergoes multiple epochs during training, continuously adjusting its parameters to minimize error and improve accuracy in detecting and classifying coconut leaf diseases.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Step 3: Model Deployment</a:t>
            </a:r>
          </a:p>
          <a:p>
            <a:pPr marL="0" indent="0">
              <a:buNone/>
            </a:pPr>
            <a:r>
              <a:rPr lang="en-US" sz="1800" dirty="0">
                <a:latin typeface="Times New Roman" panose="02020603050405020304" pitchFamily="18" charset="0"/>
                <a:cs typeface="Times New Roman" panose="02020603050405020304" pitchFamily="18" charset="0"/>
              </a:rPr>
              <a:t>Once trained, the YOLOv11 model is integrated into a Django-based web application. The Python backend manages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22309"/>
      </p:ext>
    </p:extLst>
  </p:cSld>
  <p:clrMapOvr>
    <a:masterClrMapping/>
  </p:clrMapOvr>
  <p:transition>
    <p:cut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67FCEB-DA19-8E38-827D-F28B2D8312AB}"/>
              </a:ext>
            </a:extLst>
          </p:cNvPr>
          <p:cNvSpPr>
            <a:spLocks noGrp="1"/>
          </p:cNvSpPr>
          <p:nvPr>
            <p:ph idx="1"/>
          </p:nvPr>
        </p:nvSpPr>
        <p:spPr>
          <a:xfrm>
            <a:off x="609600" y="578498"/>
            <a:ext cx="10972800" cy="5547671"/>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model execution, handles image uploads, and stores outputs in an SQLite3 database, while the frontend, built using HTML, CSS, and JavaScript, provides an intuitive user interface. A language model is incorporated to extend the system’s capability — not only identifying the disease but also offering treatment recommendations to help farmers address the problem effectively.</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Step 4: End-User Interaction</a:t>
            </a:r>
          </a:p>
          <a:p>
            <a:pPr marL="0" indent="0">
              <a:buNone/>
            </a:pPr>
            <a:r>
              <a:rPr lang="en-US" sz="1800" dirty="0">
                <a:latin typeface="Times New Roman" panose="02020603050405020304" pitchFamily="18" charset="0"/>
                <a:cs typeface="Times New Roman" panose="02020603050405020304" pitchFamily="18" charset="0"/>
              </a:rPr>
              <a:t>Farmers or agricultural workers can log in to the web platform and upload images of coconut leaves. The model processes the image, highlights infected areas using bounding boxes, and displays the predicted disease name with a confidence score. Alongside the prediction, the system provides treatment guidance, making it practical for real-world use. All user data, predictions, and images are stored securely, allowing users to review previous results when needed.</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Step 5: Feedback and Continuous Improvement</a:t>
            </a:r>
          </a:p>
          <a:p>
            <a:pPr marL="0" indent="0">
              <a:buNone/>
            </a:pPr>
            <a:r>
              <a:rPr lang="en-US" sz="1800" dirty="0">
                <a:latin typeface="Times New Roman" panose="02020603050405020304" pitchFamily="18" charset="0"/>
                <a:cs typeface="Times New Roman" panose="02020603050405020304" pitchFamily="18" charset="0"/>
              </a:rPr>
              <a:t>To maintain long-term reliability, the system includes a feedback mechanism. Images that are misclassified or show low prediction confidence are flagged for review. After verification, these images are added back to the training set, allowing the model to be retrained periodically. This continuous learning process helps the system adapt to new disease variations and environmental changes, improving its precision and robustness over time.</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p>
        </p:txBody>
      </p:sp>
    </p:spTree>
    <p:extLst>
      <p:ext uri="{BB962C8B-B14F-4D97-AF65-F5344CB8AC3E}">
        <p14:creationId xmlns:p14="http://schemas.microsoft.com/office/powerpoint/2010/main" val="1573197654"/>
      </p:ext>
    </p:extLst>
  </p:cSld>
  <p:clrMapOvr>
    <a:masterClrMapping/>
  </p:clrMapOvr>
  <p:transition>
    <p:cut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F17E-990D-F2BD-45EA-5F72F0445730}"/>
              </a:ext>
            </a:extLst>
          </p:cNvPr>
          <p:cNvSpPr>
            <a:spLocks noGrp="1"/>
          </p:cNvSpPr>
          <p:nvPr>
            <p:ph type="title"/>
          </p:nvPr>
        </p:nvSpPr>
        <p:spPr/>
        <p:txBody>
          <a:bodyPr/>
          <a:lstStyle/>
          <a:p>
            <a:r>
              <a:rPr lang="en-IN" dirty="0"/>
              <a:t>Hardware and software specifications </a:t>
            </a:r>
          </a:p>
        </p:txBody>
      </p:sp>
      <p:sp>
        <p:nvSpPr>
          <p:cNvPr id="3" name="Content Placeholder 2">
            <a:extLst>
              <a:ext uri="{FF2B5EF4-FFF2-40B4-BE49-F238E27FC236}">
                <a16:creationId xmlns:a16="http://schemas.microsoft.com/office/drawing/2014/main" id="{EE083E67-8652-04C3-1256-E1B4BB009B41}"/>
              </a:ext>
            </a:extLst>
          </p:cNvPr>
          <p:cNvSpPr>
            <a:spLocks noGrp="1"/>
          </p:cNvSpPr>
          <p:nvPr>
            <p:ph idx="1"/>
          </p:nvPr>
        </p:nvSpPr>
        <p:spPr/>
        <p:txBody>
          <a:bodyPr>
            <a:noAutofit/>
          </a:bodyPr>
          <a:lstStyle/>
          <a:p>
            <a:pPr marL="0" indent="0">
              <a:buNone/>
            </a:pPr>
            <a:r>
              <a:rPr lang="en-IN" sz="1800" b="1" dirty="0">
                <a:latin typeface="Times New Roman" panose="02020603050405020304" pitchFamily="18" charset="0"/>
                <a:cs typeface="Times New Roman" panose="02020603050405020304" pitchFamily="18" charset="0"/>
              </a:rPr>
              <a:t>Hardware Requirements:</a:t>
            </a:r>
          </a:p>
          <a:p>
            <a:r>
              <a:rPr lang="en-IN" sz="1800" dirty="0">
                <a:latin typeface="Times New Roman" panose="02020603050405020304" pitchFamily="18" charset="0"/>
                <a:cs typeface="Times New Roman" panose="02020603050405020304" pitchFamily="18" charset="0"/>
              </a:rPr>
              <a:t>Minimum Requirements (for development &amp; small-scale testing)</a:t>
            </a:r>
          </a:p>
          <a:p>
            <a:r>
              <a:rPr lang="en-IN" sz="1800" dirty="0">
                <a:latin typeface="Times New Roman" panose="02020603050405020304" pitchFamily="18" charset="0"/>
                <a:cs typeface="Times New Roman" panose="02020603050405020304" pitchFamily="18" charset="0"/>
              </a:rPr>
              <a:t>Processor: Intel Core i5 (8th Gen or higher) / AMD </a:t>
            </a:r>
            <a:r>
              <a:rPr lang="en-IN" sz="1800" dirty="0" err="1">
                <a:latin typeface="Times New Roman" panose="02020603050405020304" pitchFamily="18" charset="0"/>
                <a:cs typeface="Times New Roman" panose="02020603050405020304" pitchFamily="18" charset="0"/>
              </a:rPr>
              <a:t>Ryzen</a:t>
            </a:r>
            <a:r>
              <a:rPr lang="en-IN" sz="1800" dirty="0">
                <a:latin typeface="Times New Roman" panose="02020603050405020304" pitchFamily="18" charset="0"/>
                <a:cs typeface="Times New Roman" panose="02020603050405020304" pitchFamily="18" charset="0"/>
              </a:rPr>
              <a:t> 5</a:t>
            </a:r>
          </a:p>
          <a:p>
            <a:r>
              <a:rPr lang="en-IN" sz="1800" dirty="0">
                <a:latin typeface="Times New Roman" panose="02020603050405020304" pitchFamily="18" charset="0"/>
                <a:cs typeface="Times New Roman" panose="02020603050405020304" pitchFamily="18" charset="0"/>
              </a:rPr>
              <a:t>RAM: 8 GB</a:t>
            </a:r>
          </a:p>
          <a:p>
            <a:r>
              <a:rPr lang="en-IN" sz="1800" dirty="0">
                <a:latin typeface="Times New Roman" panose="02020603050405020304" pitchFamily="18" charset="0"/>
                <a:cs typeface="Times New Roman" panose="02020603050405020304" pitchFamily="18" charset="0"/>
              </a:rPr>
              <a:t>Storage: 256 GB SSD</a:t>
            </a:r>
          </a:p>
          <a:p>
            <a:r>
              <a:rPr lang="en-IN" sz="1800" dirty="0">
                <a:latin typeface="Times New Roman" panose="02020603050405020304" pitchFamily="18" charset="0"/>
                <a:cs typeface="Times New Roman" panose="02020603050405020304" pitchFamily="18" charset="0"/>
              </a:rPr>
              <a:t>GPU: NVIDIA GTX 1050Ti / RTX 1650 (4 GB VRAM) or higher</a:t>
            </a:r>
          </a:p>
          <a:p>
            <a:r>
              <a:rPr lang="en-IN" sz="1800" dirty="0">
                <a:latin typeface="Times New Roman" panose="02020603050405020304" pitchFamily="18" charset="0"/>
                <a:cs typeface="Times New Roman" panose="02020603050405020304" pitchFamily="18" charset="0"/>
              </a:rPr>
              <a:t>Camera/Smartphone: For capturing coconut leaf images</a:t>
            </a:r>
          </a:p>
          <a:p>
            <a:r>
              <a:rPr lang="en-IN" sz="1800" dirty="0">
                <a:latin typeface="Times New Roman" panose="02020603050405020304" pitchFamily="18" charset="0"/>
                <a:cs typeface="Times New Roman" panose="02020603050405020304" pitchFamily="18" charset="0"/>
              </a:rPr>
              <a:t>Internet: Stable connection for model updates &amp; LLM module</a:t>
            </a:r>
          </a:p>
          <a:p>
            <a:r>
              <a:rPr lang="en-IN" sz="1800" dirty="0">
                <a:latin typeface="Times New Roman" panose="02020603050405020304" pitchFamily="18" charset="0"/>
                <a:cs typeface="Times New Roman" panose="02020603050405020304" pitchFamily="18" charset="0"/>
              </a:rPr>
              <a:t>Recommended Requirements (for training &amp; better inference)</a:t>
            </a:r>
          </a:p>
          <a:p>
            <a:r>
              <a:rPr lang="en-IN" sz="1800" dirty="0">
                <a:latin typeface="Times New Roman" panose="02020603050405020304" pitchFamily="18" charset="0"/>
                <a:cs typeface="Times New Roman" panose="02020603050405020304" pitchFamily="18" charset="0"/>
              </a:rPr>
              <a:t>Processor: Intel Core i7/i9 or AMD </a:t>
            </a:r>
            <a:r>
              <a:rPr lang="en-IN" sz="1800" dirty="0" err="1">
                <a:latin typeface="Times New Roman" panose="02020603050405020304" pitchFamily="18" charset="0"/>
                <a:cs typeface="Times New Roman" panose="02020603050405020304" pitchFamily="18" charset="0"/>
              </a:rPr>
              <a:t>Ryzen</a:t>
            </a:r>
            <a:r>
              <a:rPr lang="en-IN" sz="1800" dirty="0">
                <a:latin typeface="Times New Roman" panose="02020603050405020304" pitchFamily="18" charset="0"/>
                <a:cs typeface="Times New Roman" panose="02020603050405020304" pitchFamily="18" charset="0"/>
              </a:rPr>
              <a:t> 7/9</a:t>
            </a:r>
          </a:p>
          <a:p>
            <a:r>
              <a:rPr lang="en-IN" sz="1800" dirty="0">
                <a:latin typeface="Times New Roman" panose="02020603050405020304" pitchFamily="18" charset="0"/>
                <a:cs typeface="Times New Roman" panose="02020603050405020304" pitchFamily="18" charset="0"/>
              </a:rPr>
              <a:t>RAM: 16–32 GB</a:t>
            </a:r>
          </a:p>
          <a:p>
            <a:r>
              <a:rPr lang="en-IN" sz="1800" dirty="0">
                <a:latin typeface="Times New Roman" panose="02020603050405020304" pitchFamily="18" charset="0"/>
                <a:cs typeface="Times New Roman" panose="02020603050405020304" pitchFamily="18" charset="0"/>
              </a:rPr>
              <a:t>Storage: 512 GB – 1 TB SSD (for dataset + model checkpoints)</a:t>
            </a:r>
          </a:p>
          <a:p>
            <a:r>
              <a:rPr lang="en-IN" sz="1800" dirty="0">
                <a:latin typeface="Times New Roman" panose="02020603050405020304" pitchFamily="18" charset="0"/>
                <a:cs typeface="Times New Roman" panose="02020603050405020304" pitchFamily="18" charset="0"/>
              </a:rPr>
              <a:t>GPU: NVIDIA RTX 3060/3070/3080 or A100 (8–24 GB VRAM)</a:t>
            </a:r>
          </a:p>
          <a:p>
            <a:r>
              <a:rPr lang="en-IN" sz="1800" dirty="0">
                <a:latin typeface="Times New Roman" panose="02020603050405020304" pitchFamily="18" charset="0"/>
                <a:cs typeface="Times New Roman" panose="02020603050405020304" pitchFamily="18" charset="0"/>
              </a:rPr>
              <a:t>High-Resolution Camera/Drone: For field image collection (optional for real-time farming use)</a:t>
            </a:r>
          </a:p>
        </p:txBody>
      </p:sp>
    </p:spTree>
    <p:extLst>
      <p:ext uri="{BB962C8B-B14F-4D97-AF65-F5344CB8AC3E}">
        <p14:creationId xmlns:p14="http://schemas.microsoft.com/office/powerpoint/2010/main" val="1248732261"/>
      </p:ext>
    </p:extLst>
  </p:cSld>
  <p:clrMapOvr>
    <a:masterClrMapping/>
  </p:clrMapOvr>
  <p:transition>
    <p:cut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EEF5-B841-0ACB-5915-35A969F85CB2}"/>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AE3A1A90-7452-879B-B4C8-1F4176520454}"/>
              </a:ext>
            </a:extLst>
          </p:cNvPr>
          <p:cNvSpPr>
            <a:spLocks noGrp="1"/>
          </p:cNvSpPr>
          <p:nvPr>
            <p:ph idx="1"/>
          </p:nvPr>
        </p:nvSpPr>
        <p:spPr>
          <a:xfrm>
            <a:off x="609600" y="715618"/>
            <a:ext cx="10972800" cy="5410552"/>
          </a:xfrm>
        </p:spPr>
        <p:txBody>
          <a:bodyPr>
            <a:normAutofit/>
          </a:bodyPr>
          <a:lstStyle/>
          <a:p>
            <a:pPr marL="0" indent="0">
              <a:buNone/>
            </a:pPr>
            <a:r>
              <a:rPr lang="en-IN" sz="1800" b="1" dirty="0">
                <a:latin typeface="Times New Roman" panose="02020603050405020304" pitchFamily="18" charset="0"/>
                <a:cs typeface="Times New Roman" panose="02020603050405020304" pitchFamily="18" charset="0"/>
              </a:rPr>
              <a:t>Software requirements:</a:t>
            </a:r>
          </a:p>
          <a:p>
            <a:r>
              <a:rPr lang="en-IN" sz="1800" dirty="0">
                <a:latin typeface="Times New Roman" panose="02020603050405020304" pitchFamily="18" charset="0"/>
                <a:cs typeface="Times New Roman" panose="02020603050405020304" pitchFamily="18" charset="0"/>
              </a:rPr>
              <a:t>OS: Windows 10/11 or Ubuntu 20.04/22.04 LTS</a:t>
            </a:r>
          </a:p>
          <a:p>
            <a:r>
              <a:rPr lang="en-IN" sz="1800" dirty="0">
                <a:latin typeface="Times New Roman" panose="02020603050405020304" pitchFamily="18" charset="0"/>
                <a:cs typeface="Times New Roman" panose="02020603050405020304" pitchFamily="18" charset="0"/>
              </a:rPr>
              <a:t>Dev Environment: Python 3.9+, </a:t>
            </a:r>
            <a:r>
              <a:rPr lang="en-IN" sz="1800" dirty="0" err="1">
                <a:latin typeface="Times New Roman" panose="02020603050405020304" pitchFamily="18" charset="0"/>
                <a:cs typeface="Times New Roman" panose="02020603050405020304" pitchFamily="18" charset="0"/>
              </a:rPr>
              <a:t>Jupyter</a:t>
            </a:r>
            <a:r>
              <a:rPr lang="en-IN" sz="1800" dirty="0">
                <a:latin typeface="Times New Roman" panose="02020603050405020304" pitchFamily="18" charset="0"/>
                <a:cs typeface="Times New Roman" panose="02020603050405020304" pitchFamily="18" charset="0"/>
              </a:rPr>
              <a:t> Notebook / Google </a:t>
            </a:r>
            <a:r>
              <a:rPr lang="en-IN" sz="1800" dirty="0" err="1">
                <a:latin typeface="Times New Roman" panose="02020603050405020304" pitchFamily="18" charset="0"/>
                <a:cs typeface="Times New Roman" panose="02020603050405020304" pitchFamily="18" charset="0"/>
              </a:rPr>
              <a:t>Colab</a:t>
            </a:r>
            <a:r>
              <a:rPr lang="en-IN" sz="1800" dirty="0">
                <a:latin typeface="Times New Roman" panose="02020603050405020304" pitchFamily="18" charset="0"/>
                <a:cs typeface="Times New Roman" panose="02020603050405020304" pitchFamily="18" charset="0"/>
              </a:rPr>
              <a:t> / VS Code</a:t>
            </a:r>
          </a:p>
          <a:p>
            <a:r>
              <a:rPr lang="en-IN" sz="1800" dirty="0">
                <a:latin typeface="Times New Roman" panose="02020603050405020304" pitchFamily="18" charset="0"/>
                <a:cs typeface="Times New Roman" panose="02020603050405020304" pitchFamily="18" charset="0"/>
              </a:rPr>
              <a:t>Libraries/</a:t>
            </a:r>
            <a:r>
              <a:rPr lang="en-IN" sz="1800" dirty="0" err="1">
                <a:latin typeface="Times New Roman" panose="02020603050405020304" pitchFamily="18" charset="0"/>
                <a:cs typeface="Times New Roman" panose="02020603050405020304" pitchFamily="18" charset="0"/>
              </a:rPr>
              <a:t>Frameworks:Deep</a:t>
            </a:r>
            <a:r>
              <a:rPr lang="en-IN" sz="1800" dirty="0">
                <a:latin typeface="Times New Roman" panose="02020603050405020304" pitchFamily="18" charset="0"/>
                <a:cs typeface="Times New Roman" panose="02020603050405020304" pitchFamily="18" charset="0"/>
              </a:rPr>
              <a:t> Learning: YOLOv11, </a:t>
            </a:r>
            <a:r>
              <a:rPr lang="en-IN" sz="1800" dirty="0" err="1">
                <a:latin typeface="Times New Roman" panose="02020603050405020304" pitchFamily="18" charset="0"/>
                <a:cs typeface="Times New Roman" panose="02020603050405020304" pitchFamily="18" charset="0"/>
              </a:rPr>
              <a:t>PyTorch</a:t>
            </a:r>
            <a:r>
              <a:rPr lang="en-IN" sz="1800" dirty="0">
                <a:latin typeface="Times New Roman" panose="02020603050405020304" pitchFamily="18" charset="0"/>
                <a:cs typeface="Times New Roman" panose="02020603050405020304" pitchFamily="18" charset="0"/>
              </a:rPr>
              <a:t> 2.0+, OpenCV</a:t>
            </a:r>
          </a:p>
          <a:p>
            <a:r>
              <a:rPr lang="en-IN" sz="1800" dirty="0">
                <a:latin typeface="Times New Roman" panose="02020603050405020304" pitchFamily="18" charset="0"/>
                <a:cs typeface="Times New Roman" panose="02020603050405020304" pitchFamily="18" charset="0"/>
              </a:rPr>
              <a:t>Data: NumPy, Pandas, Matplotlib, Seaborn, scikit-learn</a:t>
            </a:r>
          </a:p>
          <a:p>
            <a:r>
              <a:rPr lang="en-IN" sz="1800" dirty="0">
                <a:latin typeface="Times New Roman" panose="02020603050405020304" pitchFamily="18" charset="0"/>
                <a:cs typeface="Times New Roman" panose="02020603050405020304" pitchFamily="18" charset="0"/>
              </a:rPr>
              <a:t>Web: Django 4.x, SQLite3/PostgreSQL, HTML/CSS/JS, Bootstrap/Tailwind</a:t>
            </a:r>
          </a:p>
          <a:p>
            <a:r>
              <a:rPr lang="en-IN" sz="1800" dirty="0">
                <a:latin typeface="Times New Roman" panose="02020603050405020304" pitchFamily="18" charset="0"/>
                <a:cs typeface="Times New Roman" panose="02020603050405020304" pitchFamily="18" charset="0"/>
              </a:rPr>
              <a:t>LLM: Hugging Face Transformers / OpenAI API / </a:t>
            </a:r>
            <a:r>
              <a:rPr lang="en-IN" sz="1800" dirty="0" err="1">
                <a:latin typeface="Times New Roman" panose="02020603050405020304" pitchFamily="18" charset="0"/>
                <a:cs typeface="Times New Roman" panose="02020603050405020304" pitchFamily="18" charset="0"/>
              </a:rPr>
              <a:t>LLaMA</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Other Tools: </a:t>
            </a:r>
            <a:r>
              <a:rPr lang="en-IN" sz="1800" dirty="0" err="1">
                <a:latin typeface="Times New Roman" panose="02020603050405020304" pitchFamily="18" charset="0"/>
                <a:cs typeface="Times New Roman" panose="02020603050405020304" pitchFamily="18" charset="0"/>
              </a:rPr>
              <a:t>LabelImg</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Roboflow</a:t>
            </a:r>
            <a:r>
              <a:rPr lang="en-IN" sz="1800" dirty="0">
                <a:latin typeface="Times New Roman" panose="02020603050405020304" pitchFamily="18" charset="0"/>
                <a:cs typeface="Times New Roman" panose="02020603050405020304" pitchFamily="18" charset="0"/>
              </a:rPr>
              <a:t> (annotation), Docker (optional), Git/GitHub, VS Code/PyCharm</a:t>
            </a:r>
          </a:p>
        </p:txBody>
      </p:sp>
    </p:spTree>
    <p:extLst>
      <p:ext uri="{BB962C8B-B14F-4D97-AF65-F5344CB8AC3E}">
        <p14:creationId xmlns:p14="http://schemas.microsoft.com/office/powerpoint/2010/main" val="855528337"/>
      </p:ext>
    </p:extLst>
  </p:cSld>
  <p:clrMapOvr>
    <a:masterClrMapping/>
  </p:clrMapOvr>
  <p:transition>
    <p:cut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5" name="Title 4"/>
          <p:cNvSpPr>
            <a:spLocks noGrp="1"/>
          </p:cNvSpPr>
          <p:nvPr>
            <p:ph type="title"/>
          </p:nvPr>
        </p:nvSpPr>
        <p:spPr>
          <a:xfrm>
            <a:off x="644105" y="0"/>
            <a:ext cx="10972800" cy="597159"/>
          </a:xfrm>
        </p:spPr>
        <p:txBody>
          <a:bodyPr>
            <a:normAutofit fontScale="90000"/>
          </a:bodyPr>
          <a:lstStyle/>
          <a:p>
            <a:pPr lvl="0"/>
            <a:r>
              <a:rPr lang="en-IN" b="1" dirty="0">
                <a:solidFill>
                  <a:srgbClr val="54045C"/>
                </a:solidFill>
                <a:ea typeface="Calibri"/>
                <a:cs typeface="Calibri"/>
                <a:sym typeface="Calibri"/>
              </a:rPr>
              <a:t>Module Description / Component Specifications</a:t>
            </a:r>
            <a:endParaRPr lang="en-US" dirty="0"/>
          </a:p>
        </p:txBody>
      </p:sp>
      <p:sp>
        <p:nvSpPr>
          <p:cNvPr id="3" name="Content Placeholder 2">
            <a:extLst>
              <a:ext uri="{FF2B5EF4-FFF2-40B4-BE49-F238E27FC236}">
                <a16:creationId xmlns:a16="http://schemas.microsoft.com/office/drawing/2014/main" id="{15B54E00-59B1-92D8-8AC6-E27BC61EDC2B}"/>
              </a:ext>
            </a:extLst>
          </p:cNvPr>
          <p:cNvSpPr>
            <a:spLocks noGrp="1"/>
          </p:cNvSpPr>
          <p:nvPr>
            <p:ph idx="1"/>
          </p:nvPr>
        </p:nvSpPr>
        <p:spPr>
          <a:xfrm>
            <a:off x="0" y="597159"/>
            <a:ext cx="12192000" cy="6260841"/>
          </a:xfrm>
        </p:spPr>
        <p:txBody>
          <a:bodyPr>
            <a:noAutofit/>
          </a:bodyPr>
          <a:lstStyle/>
          <a:p>
            <a:pPr marL="0" indent="0" algn="ctr">
              <a:buNone/>
            </a:pPr>
            <a:r>
              <a:rPr lang="en-US" sz="2800" b="1" dirty="0">
                <a:latin typeface="Times New Roman" panose="02020603050405020304" pitchFamily="18" charset="0"/>
                <a:cs typeface="Times New Roman" panose="02020603050405020304" pitchFamily="18" charset="0"/>
              </a:rPr>
              <a:t>IMPLEMENTATION OF YOLOV11 </a:t>
            </a:r>
          </a:p>
          <a:p>
            <a:r>
              <a:rPr lang="en-US" sz="1800" b="1" dirty="0">
                <a:latin typeface="Times New Roman" panose="02020603050405020304" pitchFamily="18" charset="0"/>
                <a:cs typeface="Times New Roman" panose="02020603050405020304" pitchFamily="18" charset="0"/>
              </a:rPr>
              <a:t>YOLOv11</a:t>
            </a:r>
            <a:r>
              <a:rPr lang="en-US" sz="1800" dirty="0">
                <a:latin typeface="Times New Roman" panose="02020603050405020304" pitchFamily="18" charset="0"/>
                <a:cs typeface="Times New Roman" panose="02020603050405020304" pitchFamily="18" charset="0"/>
              </a:rPr>
              <a:t> is an advanced real-time object detection model by </a:t>
            </a:r>
            <a:r>
              <a:rPr lang="en-US" sz="1800" b="1" dirty="0" err="1">
                <a:latin typeface="Times New Roman" panose="02020603050405020304" pitchFamily="18" charset="0"/>
                <a:cs typeface="Times New Roman" panose="02020603050405020304" pitchFamily="18" charset="0"/>
              </a:rPr>
              <a:t>Ultralytics</a:t>
            </a:r>
            <a:r>
              <a:rPr lang="en-US" sz="1800" dirty="0">
                <a:latin typeface="Times New Roman" panose="02020603050405020304" pitchFamily="18" charset="0"/>
                <a:cs typeface="Times New Roman" panose="02020603050405020304" pitchFamily="18" charset="0"/>
              </a:rPr>
              <a:t>, offering improved accuracy, speed, and feature extraction through modules like </a:t>
            </a:r>
            <a:r>
              <a:rPr lang="en-US" sz="1800" b="1" dirty="0">
                <a:latin typeface="Times New Roman" panose="02020603050405020304" pitchFamily="18" charset="0"/>
                <a:cs typeface="Times New Roman" panose="02020603050405020304" pitchFamily="18" charset="0"/>
              </a:rPr>
              <a:t>C3K2</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C2PSA</a:t>
            </a:r>
            <a:r>
              <a:rPr lang="en-US" sz="1800" dirty="0">
                <a:latin typeface="Times New Roman" panose="02020603050405020304" pitchFamily="18" charset="0"/>
                <a:cs typeface="Times New Roman" panose="02020603050405020304" pitchFamily="18" charset="0"/>
              </a:rPr>
              <a:t>. It supports tasks such as detection, classification, and segmentation, making it ideal for agricultural applications like coconut disease detection.</a:t>
            </a:r>
          </a:p>
          <a:p>
            <a:r>
              <a:rPr lang="en-US" sz="1800" b="1" dirty="0">
                <a:latin typeface="Times New Roman" panose="02020603050405020304" pitchFamily="18" charset="0"/>
                <a:cs typeface="Times New Roman" panose="02020603050405020304" pitchFamily="18" charset="0"/>
              </a:rPr>
              <a:t>Dataset Preparation: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Images are preprocessed using </a:t>
            </a:r>
            <a:r>
              <a:rPr lang="en-US" sz="1800" b="1" dirty="0" err="1">
                <a:latin typeface="Times New Roman" panose="02020603050405020304" pitchFamily="18" charset="0"/>
                <a:cs typeface="Times New Roman" panose="02020603050405020304" pitchFamily="18" charset="0"/>
              </a:rPr>
              <a:t>Keras</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ImageDataGenerator</a:t>
            </a:r>
            <a:r>
              <a:rPr lang="en-US" sz="1800" dirty="0">
                <a:latin typeface="Times New Roman" panose="02020603050405020304" pitchFamily="18" charset="0"/>
                <a:cs typeface="Times New Roman" panose="02020603050405020304" pitchFamily="18" charset="0"/>
              </a:rPr>
              <a:t> — resized, normalized, and augmented (rotation, zoom, flip) — and split into training, validation, and test sets.</a:t>
            </a:r>
          </a:p>
          <a:p>
            <a:r>
              <a:rPr lang="en-US" sz="1800" b="1" dirty="0">
                <a:latin typeface="Times New Roman" panose="02020603050405020304" pitchFamily="18" charset="0"/>
                <a:cs typeface="Times New Roman" panose="02020603050405020304" pitchFamily="18" charset="0"/>
              </a:rPr>
              <a:t>Model Training:</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model is compiled with an optimizer (e.g., Adam), suitable loss function, and metrics, then trained using the </a:t>
            </a:r>
            <a:r>
              <a:rPr lang="en-US" sz="1800" b="1" dirty="0">
                <a:latin typeface="Times New Roman" panose="02020603050405020304" pitchFamily="18" charset="0"/>
                <a:cs typeface="Times New Roman" panose="02020603050405020304" pitchFamily="18" charset="0"/>
              </a:rPr>
              <a:t>fit()</a:t>
            </a:r>
            <a:r>
              <a:rPr lang="en-US" sz="1800" dirty="0">
                <a:latin typeface="Times New Roman" panose="02020603050405020304" pitchFamily="18" charset="0"/>
                <a:cs typeface="Times New Roman" panose="02020603050405020304" pitchFamily="18" charset="0"/>
              </a:rPr>
              <a:t> function with validation to avoid overfitting.</a:t>
            </a:r>
          </a:p>
          <a:p>
            <a:r>
              <a:rPr lang="en-US" sz="1800" b="1" dirty="0">
                <a:latin typeface="Times New Roman" panose="02020603050405020304" pitchFamily="18" charset="0"/>
                <a:cs typeface="Times New Roman" panose="02020603050405020304" pitchFamily="18" charset="0"/>
              </a:rPr>
              <a:t>YOLOv11 Architecture:</a:t>
            </a:r>
            <a:endParaRPr lang="en-US" sz="1800" dirty="0">
              <a:latin typeface="Times New Roman" panose="02020603050405020304" pitchFamily="18" charset="0"/>
              <a:cs typeface="Times New Roman" panose="02020603050405020304" pitchFamily="18" charset="0"/>
            </a:endParaRPr>
          </a:p>
          <a:p>
            <a:pPr lvl="1"/>
            <a:r>
              <a:rPr lang="en-US" sz="1800" b="1" dirty="0">
                <a:latin typeface="Times New Roman" panose="02020603050405020304" pitchFamily="18" charset="0"/>
                <a:cs typeface="Times New Roman" panose="02020603050405020304" pitchFamily="18" charset="0"/>
              </a:rPr>
              <a:t>Input Layer:</a:t>
            </a:r>
            <a:r>
              <a:rPr lang="en-US" sz="1800" dirty="0">
                <a:latin typeface="Times New Roman" panose="02020603050405020304" pitchFamily="18" charset="0"/>
                <a:cs typeface="Times New Roman" panose="02020603050405020304" pitchFamily="18" charset="0"/>
              </a:rPr>
              <a:t> Accepts image tensors.</a:t>
            </a:r>
          </a:p>
          <a:p>
            <a:pPr lvl="1"/>
            <a:r>
              <a:rPr lang="en-US" sz="1800" b="1" dirty="0">
                <a:latin typeface="Times New Roman" panose="02020603050405020304" pitchFamily="18" charset="0"/>
                <a:cs typeface="Times New Roman" panose="02020603050405020304" pitchFamily="18" charset="0"/>
              </a:rPr>
              <a:t>Convolution Layers:</a:t>
            </a:r>
            <a:r>
              <a:rPr lang="en-US" sz="1800" dirty="0">
                <a:latin typeface="Times New Roman" panose="02020603050405020304" pitchFamily="18" charset="0"/>
                <a:cs typeface="Times New Roman" panose="02020603050405020304" pitchFamily="18" charset="0"/>
              </a:rPr>
              <a:t> Extract spatial features.</a:t>
            </a:r>
          </a:p>
          <a:p>
            <a:pPr lvl="1"/>
            <a:r>
              <a:rPr lang="en-US" sz="1800" b="1" dirty="0">
                <a:latin typeface="Times New Roman" panose="02020603050405020304" pitchFamily="18" charset="0"/>
                <a:cs typeface="Times New Roman" panose="02020603050405020304" pitchFamily="18" charset="0"/>
              </a:rPr>
              <a:t>Pooling Layers:</a:t>
            </a:r>
            <a:r>
              <a:rPr lang="en-US" sz="1800" dirty="0">
                <a:latin typeface="Times New Roman" panose="02020603050405020304" pitchFamily="18" charset="0"/>
                <a:cs typeface="Times New Roman" panose="02020603050405020304" pitchFamily="18" charset="0"/>
              </a:rPr>
              <a:t> Reduce dimensionality.</a:t>
            </a:r>
          </a:p>
          <a:p>
            <a:pPr lvl="1"/>
            <a:r>
              <a:rPr lang="en-US" sz="1800" b="1" dirty="0">
                <a:latin typeface="Times New Roman" panose="02020603050405020304" pitchFamily="18" charset="0"/>
                <a:cs typeface="Times New Roman" panose="02020603050405020304" pitchFamily="18" charset="0"/>
              </a:rPr>
              <a:t>Fully Connected Layers:</a:t>
            </a:r>
            <a:r>
              <a:rPr lang="en-US" sz="1800" dirty="0">
                <a:latin typeface="Times New Roman" panose="02020603050405020304" pitchFamily="18" charset="0"/>
                <a:cs typeface="Times New Roman" panose="02020603050405020304" pitchFamily="18" charset="0"/>
              </a:rPr>
              <a:t> Interpret features for classification.</a:t>
            </a:r>
          </a:p>
          <a:p>
            <a:pPr lvl="1"/>
            <a:r>
              <a:rPr lang="en-US" sz="1800" b="1" dirty="0" err="1">
                <a:latin typeface="Times New Roman" panose="02020603050405020304" pitchFamily="18" charset="0"/>
                <a:cs typeface="Times New Roman" panose="02020603050405020304" pitchFamily="18" charset="0"/>
              </a:rPr>
              <a:t>Softmax</a:t>
            </a:r>
            <a:r>
              <a:rPr lang="en-US" sz="1800" b="1" dirty="0">
                <a:latin typeface="Times New Roman" panose="02020603050405020304" pitchFamily="18" charset="0"/>
                <a:cs typeface="Times New Roman" panose="02020603050405020304" pitchFamily="18" charset="0"/>
              </a:rPr>
              <a:t>/Logistic Layer:</a:t>
            </a:r>
            <a:r>
              <a:rPr lang="en-US" sz="1800" dirty="0">
                <a:latin typeface="Times New Roman" panose="02020603050405020304" pitchFamily="18" charset="0"/>
                <a:cs typeface="Times New Roman" panose="02020603050405020304" pitchFamily="18" charset="0"/>
              </a:rPr>
              <a:t> Output multi-class probabilities.</a:t>
            </a:r>
          </a:p>
          <a:p>
            <a:pPr lvl="1"/>
            <a:r>
              <a:rPr lang="en-US" sz="1800" b="1" dirty="0">
                <a:latin typeface="Times New Roman" panose="02020603050405020304" pitchFamily="18" charset="0"/>
                <a:cs typeface="Times New Roman" panose="02020603050405020304" pitchFamily="18" charset="0"/>
              </a:rPr>
              <a:t>Output Layer:</a:t>
            </a:r>
            <a:r>
              <a:rPr lang="en-US" sz="1800" dirty="0">
                <a:latin typeface="Times New Roman" panose="02020603050405020304" pitchFamily="18" charset="0"/>
                <a:cs typeface="Times New Roman" panose="02020603050405020304" pitchFamily="18" charset="0"/>
              </a:rPr>
              <a:t> Predicts disease class (e.g., Bud Rot, Leaf Rot).</a:t>
            </a:r>
          </a:p>
          <a:p>
            <a:r>
              <a:rPr lang="en-US" sz="1800" b="1" dirty="0">
                <a:latin typeface="Times New Roman" panose="02020603050405020304" pitchFamily="18" charset="0"/>
                <a:cs typeface="Times New Roman" panose="02020603050405020304" pitchFamily="18" charset="0"/>
              </a:rPr>
              <a:t>Prediction: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Preprocessed images are passed through the trained model using </a:t>
            </a:r>
            <a:r>
              <a:rPr lang="en-US" sz="1800" b="1" dirty="0">
                <a:latin typeface="Times New Roman" panose="02020603050405020304" pitchFamily="18" charset="0"/>
                <a:cs typeface="Times New Roman" panose="02020603050405020304" pitchFamily="18" charset="0"/>
              </a:rPr>
              <a:t>predict()</a:t>
            </a:r>
            <a:r>
              <a:rPr lang="en-US" sz="1800" dirty="0">
                <a:latin typeface="Times New Roman" panose="02020603050405020304" pitchFamily="18" charset="0"/>
                <a:cs typeface="Times New Roman" panose="02020603050405020304" pitchFamily="18" charset="0"/>
              </a:rPr>
              <a:t>, which classifies coconut leaves into their respective disease categories in real time.</a:t>
            </a:r>
          </a:p>
          <a:p>
            <a:pPr marL="0" indent="0">
              <a:buNone/>
            </a:pPr>
            <a:endParaRPr lang="en-IN" sz="800" dirty="0">
              <a:latin typeface="Times New Roman" panose="02020603050405020304" pitchFamily="18" charset="0"/>
              <a:cs typeface="Times New Roman" panose="02020603050405020304" pitchFamily="18" charset="0"/>
            </a:endParaRPr>
          </a:p>
        </p:txBody>
      </p:sp>
    </p:spTree>
  </p:cSld>
  <p:clrMapOvr>
    <a:masterClrMapping/>
  </p:clrMapOvr>
  <p:transition>
    <p:cut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6D8132-6A4D-7005-62CE-43C565EF6C42}"/>
              </a:ext>
            </a:extLst>
          </p:cNvPr>
          <p:cNvSpPr>
            <a:spLocks noGrp="1"/>
          </p:cNvSpPr>
          <p:nvPr>
            <p:ph idx="1"/>
          </p:nvPr>
        </p:nvSpPr>
        <p:spPr>
          <a:xfrm>
            <a:off x="0" y="0"/>
            <a:ext cx="12192000" cy="6858000"/>
          </a:xfrm>
        </p:spPr>
        <p:txBody>
          <a:bodyPr>
            <a:normAutofit fontScale="92500"/>
          </a:bodyPr>
          <a:lstStyle/>
          <a:p>
            <a:pPr marL="0" indent="0" algn="ctr">
              <a:buNone/>
            </a:pPr>
            <a:r>
              <a:rPr lang="en-US" sz="3300" b="1" dirty="0">
                <a:latin typeface="Times New Roman" panose="02020603050405020304" pitchFamily="18" charset="0"/>
                <a:cs typeface="Times New Roman" panose="02020603050405020304" pitchFamily="18" charset="0"/>
              </a:rPr>
              <a:t>DEPLOYMENT </a:t>
            </a:r>
          </a:p>
          <a:p>
            <a:r>
              <a:rPr lang="en-US" sz="2100" dirty="0">
                <a:latin typeface="Times New Roman" panose="02020603050405020304" pitchFamily="18" charset="0"/>
                <a:cs typeface="Times New Roman" panose="02020603050405020304" pitchFamily="18" charset="0"/>
              </a:rPr>
              <a:t>Django, a high-level Python web framework following the Model–Template–View (MTV) architecture, is used to deploy the trained </a:t>
            </a:r>
            <a:r>
              <a:rPr lang="en-US" sz="2100" b="1" dirty="0">
                <a:latin typeface="Times New Roman" panose="02020603050405020304" pitchFamily="18" charset="0"/>
                <a:cs typeface="Times New Roman" panose="02020603050405020304" pitchFamily="18" charset="0"/>
              </a:rPr>
              <a:t>YOLOv11 model</a:t>
            </a:r>
            <a:r>
              <a:rPr lang="en-US" sz="2100" dirty="0">
                <a:latin typeface="Times New Roman" panose="02020603050405020304" pitchFamily="18" charset="0"/>
                <a:cs typeface="Times New Roman" panose="02020603050405020304" pitchFamily="18" charset="0"/>
              </a:rPr>
              <a:t> for coconut leaf disease detection. It enables real-time interaction through a simple web interface.</a:t>
            </a:r>
          </a:p>
          <a:p>
            <a:r>
              <a:rPr lang="en-US" sz="2100" b="1" dirty="0">
                <a:latin typeface="Times New Roman" panose="02020603050405020304" pitchFamily="18" charset="0"/>
                <a:cs typeface="Times New Roman" panose="02020603050405020304" pitchFamily="18" charset="0"/>
              </a:rPr>
              <a:t>Model Conversion:</a:t>
            </a:r>
            <a:br>
              <a:rPr lang="en-US" sz="210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The trained YOLOv11 model is saved as an </a:t>
            </a:r>
            <a:r>
              <a:rPr lang="en-US" sz="2100" b="1" dirty="0">
                <a:latin typeface="Times New Roman" panose="02020603050405020304" pitchFamily="18" charset="0"/>
                <a:cs typeface="Times New Roman" panose="02020603050405020304" pitchFamily="18" charset="0"/>
              </a:rPr>
              <a:t>.h5 file</a:t>
            </a:r>
            <a:r>
              <a:rPr lang="en-US" sz="2100" dirty="0">
                <a:latin typeface="Times New Roman" panose="02020603050405020304" pitchFamily="18" charset="0"/>
                <a:cs typeface="Times New Roman" panose="02020603050405020304" pitchFamily="18" charset="0"/>
              </a:rPr>
              <a:t>, storing its architecture and weights for easy reuse.</a:t>
            </a:r>
          </a:p>
          <a:p>
            <a:r>
              <a:rPr lang="en-US" sz="2100" b="1" dirty="0">
                <a:latin typeface="Times New Roman" panose="02020603050405020304" pitchFamily="18" charset="0"/>
                <a:cs typeface="Times New Roman" panose="02020603050405020304" pitchFamily="18" charset="0"/>
              </a:rPr>
              <a:t>Integration with Django:</a:t>
            </a:r>
            <a:br>
              <a:rPr lang="en-US" sz="210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The model is loaded in Django, where a dedicated app manages </a:t>
            </a:r>
            <a:r>
              <a:rPr lang="en-US" sz="2100" b="1" dirty="0">
                <a:latin typeface="Times New Roman" panose="02020603050405020304" pitchFamily="18" charset="0"/>
                <a:cs typeface="Times New Roman" panose="02020603050405020304" pitchFamily="18" charset="0"/>
              </a:rPr>
              <a:t>image uploads, preprocessing, and prediction</a:t>
            </a:r>
            <a:r>
              <a:rPr lang="en-US" sz="2100" dirty="0">
                <a:latin typeface="Times New Roman" panose="02020603050405020304" pitchFamily="18" charset="0"/>
                <a:cs typeface="Times New Roman" panose="02020603050405020304" pitchFamily="18" charset="0"/>
              </a:rPr>
              <a:t> through defined routes and views.</a:t>
            </a:r>
          </a:p>
          <a:p>
            <a:r>
              <a:rPr lang="en-US" sz="2100" b="1" dirty="0">
                <a:latin typeface="Times New Roman" panose="02020603050405020304" pitchFamily="18" charset="0"/>
                <a:cs typeface="Times New Roman" panose="02020603050405020304" pitchFamily="18" charset="0"/>
              </a:rPr>
              <a:t>Image Upload &amp; Preprocessing:</a:t>
            </a:r>
            <a:br>
              <a:rPr lang="en-US" sz="210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Uploaded images are resized, normalized, and converted into arrays suitable for model input.</a:t>
            </a:r>
          </a:p>
          <a:p>
            <a:r>
              <a:rPr lang="en-US" sz="2100" b="1" dirty="0">
                <a:latin typeface="Times New Roman" panose="02020603050405020304" pitchFamily="18" charset="0"/>
                <a:cs typeface="Times New Roman" panose="02020603050405020304" pitchFamily="18" charset="0"/>
              </a:rPr>
              <a:t>Prediction Process:</a:t>
            </a:r>
            <a:br>
              <a:rPr lang="en-US" sz="210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The preprocessed image is passed to YOLOv11, which predicts the disease label (e.g., Bud Rot, Leaf Rot, or Healthy).</a:t>
            </a:r>
          </a:p>
          <a:p>
            <a:r>
              <a:rPr lang="en-US" sz="2100" b="1" dirty="0">
                <a:latin typeface="Times New Roman" panose="02020603050405020304" pitchFamily="18" charset="0"/>
                <a:cs typeface="Times New Roman" panose="02020603050405020304" pitchFamily="18" charset="0"/>
              </a:rPr>
              <a:t>Result Display:</a:t>
            </a:r>
            <a:br>
              <a:rPr lang="en-US" sz="210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The predicted result is displayed on the web page, allowing users to view or upload new images.</a:t>
            </a:r>
          </a:p>
          <a:p>
            <a:r>
              <a:rPr lang="en-US" sz="2100" b="1" dirty="0">
                <a:latin typeface="Times New Roman" panose="02020603050405020304" pitchFamily="18" charset="0"/>
                <a:cs typeface="Times New Roman" panose="02020603050405020304" pitchFamily="18" charset="0"/>
              </a:rPr>
              <a:t>Advantages:</a:t>
            </a:r>
            <a:endParaRPr lang="en-US" sz="2100" dirty="0">
              <a:latin typeface="Times New Roman" panose="02020603050405020304" pitchFamily="18" charset="0"/>
              <a:cs typeface="Times New Roman" panose="02020603050405020304" pitchFamily="18" charset="0"/>
            </a:endParaRPr>
          </a:p>
          <a:p>
            <a:pPr lvl="1"/>
            <a:r>
              <a:rPr lang="en-US" sz="2100" dirty="0">
                <a:latin typeface="Times New Roman" panose="02020603050405020304" pitchFamily="18" charset="0"/>
                <a:cs typeface="Times New Roman" panose="02020603050405020304" pitchFamily="18" charset="0"/>
              </a:rPr>
              <a:t>Simple, user-friendly interface</a:t>
            </a:r>
          </a:p>
          <a:p>
            <a:pPr lvl="1"/>
            <a:r>
              <a:rPr lang="en-US" sz="2100" dirty="0">
                <a:latin typeface="Times New Roman" panose="02020603050405020304" pitchFamily="18" charset="0"/>
                <a:cs typeface="Times New Roman" panose="02020603050405020304" pitchFamily="18" charset="0"/>
              </a:rPr>
              <a:t>Scalable and secure</a:t>
            </a:r>
          </a:p>
          <a:p>
            <a:pPr lvl="1"/>
            <a:r>
              <a:rPr lang="en-US" sz="2100" dirty="0">
                <a:latin typeface="Times New Roman" panose="02020603050405020304" pitchFamily="18" charset="0"/>
                <a:cs typeface="Times New Roman" panose="02020603050405020304" pitchFamily="18" charset="0"/>
              </a:rPr>
              <a:t>Easily integrates with databases, APIs, and cloud services</a:t>
            </a:r>
          </a:p>
          <a:p>
            <a:pPr lvl="1"/>
            <a:r>
              <a:rPr lang="en-US" sz="2100" dirty="0">
                <a:latin typeface="Times New Roman" panose="02020603050405020304" pitchFamily="18" charset="0"/>
                <a:cs typeface="Times New Roman" panose="02020603050405020304" pitchFamily="18" charset="0"/>
              </a:rPr>
              <a:t>Reusable across web, mobile, and IoT platforms</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7940148"/>
      </p:ext>
    </p:extLst>
  </p:cSld>
  <p:clrMapOvr>
    <a:masterClrMapping/>
  </p:clrMapOvr>
  <p:transition>
    <p:cut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DF6A-D1DA-37FE-C5D6-03D3D3911981}"/>
              </a:ext>
            </a:extLst>
          </p:cNvPr>
          <p:cNvSpPr>
            <a:spLocks noGrp="1"/>
          </p:cNvSpPr>
          <p:nvPr>
            <p:ph type="title"/>
          </p:nvPr>
        </p:nvSpPr>
        <p:spPr>
          <a:xfrm>
            <a:off x="609600" y="274638"/>
            <a:ext cx="10972800" cy="714407"/>
          </a:xfrm>
        </p:spPr>
        <p:txBody>
          <a:bodyPr>
            <a:normAutofit fontScale="90000"/>
          </a:bodyPr>
          <a:lstStyle/>
          <a:p>
            <a:r>
              <a:rPr lang="en-IN" b="1" dirty="0">
                <a:latin typeface="Times New Roman" panose="02020603050405020304" pitchFamily="18" charset="0"/>
                <a:cs typeface="Times New Roman" panose="02020603050405020304" pitchFamily="18" charset="0"/>
              </a:rPr>
              <a:t>Base paper Details</a:t>
            </a:r>
          </a:p>
        </p:txBody>
      </p:sp>
      <p:sp>
        <p:nvSpPr>
          <p:cNvPr id="3" name="Content Placeholder 2">
            <a:extLst>
              <a:ext uri="{FF2B5EF4-FFF2-40B4-BE49-F238E27FC236}">
                <a16:creationId xmlns:a16="http://schemas.microsoft.com/office/drawing/2014/main" id="{98F3697D-93D4-7D08-E386-E7CA636A4CD3}"/>
              </a:ext>
            </a:extLst>
          </p:cNvPr>
          <p:cNvSpPr>
            <a:spLocks noGrp="1"/>
          </p:cNvSpPr>
          <p:nvPr>
            <p:ph idx="1"/>
          </p:nvPr>
        </p:nvSpPr>
        <p:spPr>
          <a:xfrm>
            <a:off x="609600" y="989046"/>
            <a:ext cx="10972800" cy="5137124"/>
          </a:xfrm>
        </p:spPr>
        <p:txBody>
          <a:bodyPr>
            <a:normAutofit/>
          </a:bodyPr>
          <a:lstStyle/>
          <a:p>
            <a:endParaRPr lang="en-IN" sz="1800" b="1" dirty="0">
              <a:latin typeface="Times New Roman" panose="02020603050405020304" pitchFamily="18" charset="0"/>
              <a:cs typeface="Times New Roman" panose="02020603050405020304" pitchFamily="18" charset="0"/>
            </a:endParaRPr>
          </a:p>
          <a:p>
            <a:r>
              <a:rPr lang="en-IN" sz="1800" b="1" dirty="0" err="1">
                <a:latin typeface="Times New Roman" panose="02020603050405020304" pitchFamily="18" charset="0"/>
                <a:cs typeface="Times New Roman" panose="02020603050405020304" pitchFamily="18" charset="0"/>
              </a:rPr>
              <a:t>Title:</a:t>
            </a:r>
            <a:r>
              <a:rPr lang="en-IN" sz="1800" dirty="0" err="1">
                <a:latin typeface="Times New Roman" panose="02020603050405020304" pitchFamily="18" charset="0"/>
                <a:cs typeface="Times New Roman" panose="02020603050405020304" pitchFamily="18" charset="0"/>
              </a:rPr>
              <a:t>Plant</a:t>
            </a:r>
            <a:r>
              <a:rPr lang="en-IN" sz="1800" dirty="0">
                <a:latin typeface="Times New Roman" panose="02020603050405020304" pitchFamily="18" charset="0"/>
                <a:cs typeface="Times New Roman" panose="02020603050405020304" pitchFamily="18" charset="0"/>
              </a:rPr>
              <a:t> Disease Detection and Segmentation using End-to-End YOLOv8: A Comprehensive Approach.</a:t>
            </a:r>
          </a:p>
          <a:p>
            <a:r>
              <a:rPr lang="en-IN" sz="1800" b="1" dirty="0" err="1">
                <a:latin typeface="Times New Roman" panose="02020603050405020304" pitchFamily="18" charset="0"/>
                <a:cs typeface="Times New Roman" panose="02020603050405020304" pitchFamily="18" charset="0"/>
              </a:rPr>
              <a:t>Authors:</a:t>
            </a:r>
            <a:r>
              <a:rPr lang="en-IN" sz="1800" dirty="0" err="1">
                <a:latin typeface="Times New Roman" panose="02020603050405020304" pitchFamily="18" charset="0"/>
                <a:cs typeface="Times New Roman" panose="02020603050405020304" pitchFamily="18" charset="0"/>
              </a:rPr>
              <a:t>Syed</a:t>
            </a:r>
            <a:r>
              <a:rPr lang="en-IN" sz="1800" dirty="0">
                <a:latin typeface="Times New Roman" panose="02020603050405020304" pitchFamily="18" charset="0"/>
                <a:cs typeface="Times New Roman" panose="02020603050405020304" pitchFamily="18" charset="0"/>
              </a:rPr>
              <a:t> Asif Ahmad Qadri – National Tsing Hua University, </a:t>
            </a:r>
            <a:r>
              <a:rPr lang="en-IN" sz="1800" dirty="0" err="1">
                <a:latin typeface="Times New Roman" panose="02020603050405020304" pitchFamily="18" charset="0"/>
                <a:cs typeface="Times New Roman" panose="02020603050405020304" pitchFamily="18" charset="0"/>
              </a:rPr>
              <a:t>TaiwanShowkat</a:t>
            </a:r>
            <a:r>
              <a:rPr lang="en-IN" sz="1800" dirty="0">
                <a:latin typeface="Times New Roman" panose="02020603050405020304" pitchFamily="18" charset="0"/>
                <a:cs typeface="Times New Roman" panose="02020603050405020304" pitchFamily="18" charset="0"/>
              </a:rPr>
              <a:t> Ahmad Bhat – National Tsing Hua University, </a:t>
            </a:r>
            <a:r>
              <a:rPr lang="en-IN" sz="1800" dirty="0" err="1">
                <a:latin typeface="Times New Roman" panose="02020603050405020304" pitchFamily="18" charset="0"/>
                <a:cs typeface="Times New Roman" panose="02020603050405020304" pitchFamily="18" charset="0"/>
              </a:rPr>
              <a:t>TaiwanNen</a:t>
            </a:r>
            <a:r>
              <a:rPr lang="en-IN" sz="1800" dirty="0">
                <a:latin typeface="Times New Roman" panose="02020603050405020304" pitchFamily="18" charset="0"/>
                <a:cs typeface="Times New Roman" panose="02020603050405020304" pitchFamily="18" charset="0"/>
              </a:rPr>
              <a:t>-Fu Huang – National Tsing Hua University, </a:t>
            </a:r>
            <a:r>
              <a:rPr lang="en-IN" sz="1800" dirty="0" err="1">
                <a:latin typeface="Times New Roman" panose="02020603050405020304" pitchFamily="18" charset="0"/>
                <a:cs typeface="Times New Roman" panose="02020603050405020304" pitchFamily="18" charset="0"/>
              </a:rPr>
              <a:t>TaiwanTaiba</a:t>
            </a:r>
            <a:r>
              <a:rPr lang="en-IN" sz="1800" dirty="0">
                <a:latin typeface="Times New Roman" panose="02020603050405020304" pitchFamily="18" charset="0"/>
                <a:cs typeface="Times New Roman" panose="02020603050405020304" pitchFamily="18" charset="0"/>
              </a:rPr>
              <a:t> Majid Wani – Sapienza University of Rome, Italy</a:t>
            </a:r>
          </a:p>
          <a:p>
            <a:r>
              <a:rPr lang="en-IN" sz="1800" b="1" dirty="0">
                <a:latin typeface="Times New Roman" panose="02020603050405020304" pitchFamily="18" charset="0"/>
                <a:cs typeface="Times New Roman" panose="02020603050405020304" pitchFamily="18" charset="0"/>
              </a:rPr>
              <a:t>Journal/Conference2023: </a:t>
            </a:r>
            <a:r>
              <a:rPr lang="en-IN" sz="1800" dirty="0">
                <a:latin typeface="Times New Roman" panose="02020603050405020304" pitchFamily="18" charset="0"/>
                <a:cs typeface="Times New Roman" panose="02020603050405020304" pitchFamily="18" charset="0"/>
              </a:rPr>
              <a:t>IEEE 13th International Conference on Control System, Computing and Engineering (ICCSCE)Location: Penang, </a:t>
            </a:r>
            <a:r>
              <a:rPr lang="en-IN" sz="1800" dirty="0" err="1">
                <a:latin typeface="Times New Roman" panose="02020603050405020304" pitchFamily="18" charset="0"/>
                <a:cs typeface="Times New Roman" panose="02020603050405020304" pitchFamily="18" charset="0"/>
              </a:rPr>
              <a:t>MalaysiaDates</a:t>
            </a:r>
            <a:r>
              <a:rPr lang="en-IN" sz="1800" dirty="0">
                <a:latin typeface="Times New Roman" panose="02020603050405020304" pitchFamily="18" charset="0"/>
                <a:cs typeface="Times New Roman" panose="02020603050405020304" pitchFamily="18" charset="0"/>
              </a:rPr>
              <a:t>: 25–26 August 2023</a:t>
            </a:r>
          </a:p>
          <a:p>
            <a:r>
              <a:rPr lang="en-IN" sz="1800" b="1" dirty="0">
                <a:latin typeface="Times New Roman" panose="02020603050405020304" pitchFamily="18" charset="0"/>
                <a:cs typeface="Times New Roman" panose="02020603050405020304" pitchFamily="18" charset="0"/>
              </a:rPr>
              <a:t>Year:</a:t>
            </a:r>
            <a:r>
              <a:rPr lang="en-IN" sz="1800" dirty="0">
                <a:latin typeface="Times New Roman" panose="02020603050405020304" pitchFamily="18" charset="0"/>
                <a:cs typeface="Times New Roman" panose="02020603050405020304" pitchFamily="18" charset="0"/>
              </a:rPr>
              <a:t>2023</a:t>
            </a:r>
          </a:p>
          <a:p>
            <a:r>
              <a:rPr lang="en-IN" sz="1800" b="1" dirty="0" err="1">
                <a:latin typeface="Times New Roman" panose="02020603050405020304" pitchFamily="18" charset="0"/>
                <a:cs typeface="Times New Roman" panose="02020603050405020304" pitchFamily="18" charset="0"/>
              </a:rPr>
              <a:t>Publisher:</a:t>
            </a:r>
            <a:r>
              <a:rPr lang="en-IN" sz="1800" dirty="0" err="1">
                <a:latin typeface="Times New Roman" panose="02020603050405020304" pitchFamily="18" charset="0"/>
                <a:cs typeface="Times New Roman" panose="02020603050405020304" pitchFamily="18" charset="0"/>
              </a:rPr>
              <a:t>IEEE</a:t>
            </a:r>
            <a:r>
              <a:rPr lang="en-IN" sz="1800" dirty="0">
                <a:latin typeface="Times New Roman" panose="02020603050405020304" pitchFamily="18" charset="0"/>
                <a:cs typeface="Times New Roman" panose="02020603050405020304" pitchFamily="18" charset="0"/>
              </a:rPr>
              <a:t> (Institute of Electrical and Electronics Engineers)DOI: 10.1109/ICCSCE58721.2023.10237169</a:t>
            </a:r>
          </a:p>
        </p:txBody>
      </p:sp>
    </p:spTree>
    <p:extLst>
      <p:ext uri="{BB962C8B-B14F-4D97-AF65-F5344CB8AC3E}">
        <p14:creationId xmlns:p14="http://schemas.microsoft.com/office/powerpoint/2010/main" val="3870180982"/>
      </p:ext>
    </p:extLst>
  </p:cSld>
  <p:clrMapOvr>
    <a:masterClrMapping/>
  </p:clrMapOvr>
  <p:transition>
    <p:cut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5" name="Title 4"/>
          <p:cNvSpPr>
            <a:spLocks noGrp="1"/>
          </p:cNvSpPr>
          <p:nvPr>
            <p:ph type="title"/>
          </p:nvPr>
        </p:nvSpPr>
        <p:spPr>
          <a:xfrm>
            <a:off x="591627" y="-118613"/>
            <a:ext cx="10972800" cy="1143000"/>
          </a:xfrm>
        </p:spPr>
        <p:txBody>
          <a:bodyPr>
            <a:normAutofit/>
          </a:bodyPr>
          <a:lstStyle/>
          <a:p>
            <a:pPr lvl="0"/>
            <a:r>
              <a:rPr lang="en-IN" b="1" dirty="0">
                <a:solidFill>
                  <a:srgbClr val="54045C"/>
                </a:solidFill>
                <a:ea typeface="Calibri"/>
                <a:cs typeface="Calibri"/>
                <a:sym typeface="Calibri"/>
              </a:rPr>
              <a:t>Justification for POSITIVE</a:t>
            </a:r>
            <a:endParaRPr lang="en-US" dirty="0"/>
          </a:p>
        </p:txBody>
      </p:sp>
      <p:sp>
        <p:nvSpPr>
          <p:cNvPr id="6" name="Content Placeholder 5"/>
          <p:cNvSpPr>
            <a:spLocks noGrp="1"/>
          </p:cNvSpPr>
          <p:nvPr>
            <p:ph idx="1"/>
          </p:nvPr>
        </p:nvSpPr>
        <p:spPr>
          <a:xfrm>
            <a:off x="609600" y="1168400"/>
            <a:ext cx="10972800" cy="5522463"/>
          </a:xfrm>
        </p:spPr>
        <p:txBody>
          <a:bodyPr>
            <a:normAutofit lnSpcReduction="10000"/>
          </a:bodyPr>
          <a:lstStyle/>
          <a:p>
            <a:r>
              <a:rPr lang="en-US" sz="1800" b="1" dirty="0">
                <a:latin typeface="Times New Roman" panose="02020603050405020304" pitchFamily="18" charset="0"/>
                <a:cs typeface="Times New Roman" panose="02020603050405020304" pitchFamily="18" charset="0"/>
              </a:rPr>
              <a:t>Enhanced Productivity and Crop </a:t>
            </a:r>
            <a:r>
              <a:rPr lang="en-US" sz="1800" b="1" dirty="0" err="1">
                <a:latin typeface="Times New Roman" panose="02020603050405020304" pitchFamily="18" charset="0"/>
                <a:cs typeface="Times New Roman" panose="02020603050405020304" pitchFamily="18" charset="0"/>
              </a:rPr>
              <a:t>Health:</a:t>
            </a:r>
            <a:r>
              <a:rPr lang="en-US" sz="1800" dirty="0" err="1">
                <a:latin typeface="Times New Roman" panose="02020603050405020304" pitchFamily="18" charset="0"/>
                <a:cs typeface="Times New Roman" panose="02020603050405020304" pitchFamily="18" charset="0"/>
              </a:rPr>
              <a:t>Early</a:t>
            </a:r>
            <a:r>
              <a:rPr lang="en-US" sz="1800" dirty="0">
                <a:latin typeface="Times New Roman" panose="02020603050405020304" pitchFamily="18" charset="0"/>
                <a:cs typeface="Times New Roman" panose="02020603050405020304" pitchFamily="18" charset="0"/>
              </a:rPr>
              <a:t> and accurate detection of coconut leaf diseases allows farmers to intervene promptly, reducing the spread of infections. This helps maintain higher crop yields and healthier plants, directly benefiting both the agricultural economy and food security.</a:t>
            </a:r>
          </a:p>
          <a:p>
            <a:r>
              <a:rPr lang="en-US" sz="1800" b="1" dirty="0">
                <a:latin typeface="Times New Roman" panose="02020603050405020304" pitchFamily="18" charset="0"/>
                <a:cs typeface="Times New Roman" panose="02020603050405020304" pitchFamily="18" charset="0"/>
              </a:rPr>
              <a:t>Application of Advanced </a:t>
            </a:r>
            <a:r>
              <a:rPr lang="en-US" sz="1800" b="1" dirty="0" err="1">
                <a:latin typeface="Times New Roman" panose="02020603050405020304" pitchFamily="18" charset="0"/>
                <a:cs typeface="Times New Roman" panose="02020603050405020304" pitchFamily="18" charset="0"/>
              </a:rPr>
              <a:t>Technology:</a:t>
            </a:r>
            <a:r>
              <a:rPr lang="en-US" sz="1800" dirty="0" err="1">
                <a:latin typeface="Times New Roman" panose="02020603050405020304" pitchFamily="18" charset="0"/>
                <a:cs typeface="Times New Roman" panose="02020603050405020304" pitchFamily="18" charset="0"/>
              </a:rPr>
              <a:t>By</a:t>
            </a:r>
            <a:r>
              <a:rPr lang="en-US" sz="1800" dirty="0">
                <a:latin typeface="Times New Roman" panose="02020603050405020304" pitchFamily="18" charset="0"/>
                <a:cs typeface="Times New Roman" panose="02020603050405020304" pitchFamily="18" charset="0"/>
              </a:rPr>
              <a:t> leveraging the YOLOv11 deep learning architecture, the system achieves high accuracy and real-time performance. This ensures that disease detection is both reliable and efficient, which is critical for practical agricultural use.</a:t>
            </a:r>
          </a:p>
          <a:p>
            <a:r>
              <a:rPr lang="en-US" sz="1800" b="1" dirty="0">
                <a:latin typeface="Times New Roman" panose="02020603050405020304" pitchFamily="18" charset="0"/>
                <a:cs typeface="Times New Roman" panose="02020603050405020304" pitchFamily="18" charset="0"/>
              </a:rPr>
              <a:t>Accessibility through User-Friendly </a:t>
            </a:r>
            <a:r>
              <a:rPr lang="en-US" sz="1800" b="1" dirty="0" err="1">
                <a:latin typeface="Times New Roman" panose="02020603050405020304" pitchFamily="18" charset="0"/>
                <a:cs typeface="Times New Roman" panose="02020603050405020304" pitchFamily="18" charset="0"/>
              </a:rPr>
              <a:t>Interface:</a:t>
            </a:r>
            <a:r>
              <a:rPr lang="en-US" sz="1800" dirty="0" err="1">
                <a:latin typeface="Times New Roman" panose="02020603050405020304" pitchFamily="18" charset="0"/>
                <a:cs typeface="Times New Roman" panose="02020603050405020304" pitchFamily="18" charset="0"/>
              </a:rPr>
              <a:t>Integration</a:t>
            </a:r>
            <a:r>
              <a:rPr lang="en-US" sz="1800" dirty="0">
                <a:latin typeface="Times New Roman" panose="02020603050405020304" pitchFamily="18" charset="0"/>
                <a:cs typeface="Times New Roman" panose="02020603050405020304" pitchFamily="18" charset="0"/>
              </a:rPr>
              <a:t> into a Django-based web application makes the system accessible to farmers and agricultural experts without requiring specialized technical knowledge. Users can upload leaf images and receive instant diagnoses, making sophisticated AI technology practical and usable in real-world scenarios.</a:t>
            </a:r>
          </a:p>
          <a:p>
            <a:r>
              <a:rPr lang="en-US" sz="1800" b="1" dirty="0">
                <a:latin typeface="Times New Roman" panose="02020603050405020304" pitchFamily="18" charset="0"/>
                <a:cs typeface="Times New Roman" panose="02020603050405020304" pitchFamily="18" charset="0"/>
              </a:rPr>
              <a:t>Support for Precision </a:t>
            </a:r>
            <a:r>
              <a:rPr lang="en-US" sz="1800" b="1" dirty="0" err="1">
                <a:latin typeface="Times New Roman" panose="02020603050405020304" pitchFamily="18" charset="0"/>
                <a:cs typeface="Times New Roman" panose="02020603050405020304" pitchFamily="18" charset="0"/>
              </a:rPr>
              <a:t>Agriculture:</a:t>
            </a:r>
            <a:r>
              <a:rPr lang="en-US" sz="1800" dirty="0" err="1">
                <a:latin typeface="Times New Roman" panose="02020603050405020304" pitchFamily="18" charset="0"/>
                <a:cs typeface="Times New Roman" panose="02020603050405020304" pitchFamily="18" charset="0"/>
              </a:rPr>
              <a:t>The</a:t>
            </a:r>
            <a:r>
              <a:rPr lang="en-US" sz="1800" dirty="0">
                <a:latin typeface="Times New Roman" panose="02020603050405020304" pitchFamily="18" charset="0"/>
                <a:cs typeface="Times New Roman" panose="02020603050405020304" pitchFamily="18" charset="0"/>
              </a:rPr>
              <a:t> framework aligns with precision agriculture principles, where data-driven decisions optimize crop management. Timely disease identification reduces unnecessary pesticide usage, promotes sustainable practices, and minimizes economic losses.</a:t>
            </a:r>
          </a:p>
          <a:p>
            <a:r>
              <a:rPr lang="en-US" sz="1800" b="1" dirty="0">
                <a:latin typeface="Times New Roman" panose="02020603050405020304" pitchFamily="18" charset="0"/>
                <a:cs typeface="Times New Roman" panose="02020603050405020304" pitchFamily="18" charset="0"/>
              </a:rPr>
              <a:t>Decision-Support Tool for </a:t>
            </a:r>
            <a:r>
              <a:rPr lang="en-US" sz="1800" b="1" dirty="0" err="1">
                <a:latin typeface="Times New Roman" panose="02020603050405020304" pitchFamily="18" charset="0"/>
                <a:cs typeface="Times New Roman" panose="02020603050405020304" pitchFamily="18" charset="0"/>
              </a:rPr>
              <a:t>Stakeholders:</a:t>
            </a:r>
            <a:r>
              <a:rPr lang="en-US" sz="1800" dirty="0" err="1">
                <a:latin typeface="Times New Roman" panose="02020603050405020304" pitchFamily="18" charset="0"/>
                <a:cs typeface="Times New Roman" panose="02020603050405020304" pitchFamily="18" charset="0"/>
              </a:rPr>
              <a:t>By</a:t>
            </a:r>
            <a:r>
              <a:rPr lang="en-US" sz="1800" dirty="0">
                <a:latin typeface="Times New Roman" panose="02020603050405020304" pitchFamily="18" charset="0"/>
                <a:cs typeface="Times New Roman" panose="02020603050405020304" pitchFamily="18" charset="0"/>
              </a:rPr>
              <a:t> providing accurate and real-time insights, the system empowers farmers, agronomists, and agricultural policymakers to make informed decisions. This improves resource allocation, enhances crop monitoring, and supports long-term agricultural planning.</a:t>
            </a:r>
          </a:p>
          <a:p>
            <a:r>
              <a:rPr lang="en-US" sz="1800" b="1" dirty="0">
                <a:latin typeface="Times New Roman" panose="02020603050405020304" pitchFamily="18" charset="0"/>
                <a:cs typeface="Times New Roman" panose="02020603050405020304" pitchFamily="18" charset="0"/>
              </a:rPr>
              <a:t>Contribution to Research and </a:t>
            </a:r>
            <a:r>
              <a:rPr lang="en-US" sz="1800" b="1" dirty="0" err="1">
                <a:latin typeface="Times New Roman" panose="02020603050405020304" pitchFamily="18" charset="0"/>
                <a:cs typeface="Times New Roman" panose="02020603050405020304" pitchFamily="18" charset="0"/>
              </a:rPr>
              <a:t>Development</a:t>
            </a:r>
            <a:r>
              <a:rPr lang="en-US" sz="1800" dirty="0" err="1">
                <a:latin typeface="Times New Roman" panose="02020603050405020304" pitchFamily="18" charset="0"/>
                <a:cs typeface="Times New Roman" panose="02020603050405020304" pitchFamily="18" charset="0"/>
              </a:rPr>
              <a:t>:The</a:t>
            </a:r>
            <a:r>
              <a:rPr lang="en-US" sz="1800" dirty="0">
                <a:latin typeface="Times New Roman" panose="02020603050405020304" pitchFamily="18" charset="0"/>
                <a:cs typeface="Times New Roman" panose="02020603050405020304" pitchFamily="18" charset="0"/>
              </a:rPr>
              <a:t> project demonstrates the successful application of state-of-the-art AI models in agriculture, serving as a reference for future studies in plant disease detection and precision farming technologies.</a:t>
            </a:r>
          </a:p>
        </p:txBody>
      </p:sp>
    </p:spTree>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5" name="Title 4"/>
          <p:cNvSpPr>
            <a:spLocks noGrp="1"/>
          </p:cNvSpPr>
          <p:nvPr>
            <p:ph type="title"/>
          </p:nvPr>
        </p:nvSpPr>
        <p:spPr>
          <a:xfrm>
            <a:off x="591627" y="-118613"/>
            <a:ext cx="10972800" cy="1143000"/>
          </a:xfrm>
        </p:spPr>
        <p:txBody>
          <a:bodyPr>
            <a:normAutofit/>
          </a:bodyPr>
          <a:lstStyle/>
          <a:p>
            <a:pPr lvl="0"/>
            <a:r>
              <a:rPr lang="en-IN" b="1" dirty="0">
                <a:solidFill>
                  <a:srgbClr val="54045C"/>
                </a:solidFill>
                <a:ea typeface="Calibri"/>
                <a:cs typeface="Calibri"/>
                <a:sym typeface="Calibri"/>
              </a:rPr>
              <a:t>Experimental Results</a:t>
            </a:r>
            <a:endParaRPr lang="en-US" dirty="0"/>
          </a:p>
        </p:txBody>
      </p:sp>
      <p:sp>
        <p:nvSpPr>
          <p:cNvPr id="7" name="Content Placeholder 6">
            <a:extLst>
              <a:ext uri="{FF2B5EF4-FFF2-40B4-BE49-F238E27FC236}">
                <a16:creationId xmlns:a16="http://schemas.microsoft.com/office/drawing/2014/main" id="{F3B1C6C8-7465-E378-EBB2-A7E3E6C3FEF0}"/>
              </a:ext>
            </a:extLst>
          </p:cNvPr>
          <p:cNvSpPr>
            <a:spLocks noGrp="1"/>
          </p:cNvSpPr>
          <p:nvPr>
            <p:ph idx="1"/>
          </p:nvPr>
        </p:nvSpPr>
        <p:spPr>
          <a:xfrm>
            <a:off x="609600" y="946206"/>
            <a:ext cx="10972800" cy="5179964"/>
          </a:xfrm>
        </p:spPr>
        <p:txBody>
          <a:bodyPr>
            <a:normAutofit/>
          </a:bodyPr>
          <a:lstStyle/>
          <a:p>
            <a:pPr marL="0" indent="0" algn="ctr">
              <a:buNone/>
            </a:pPr>
            <a:r>
              <a:rPr lang="en-IN" sz="1800" dirty="0">
                <a:latin typeface="Times New Roman" panose="02020603050405020304" pitchFamily="18" charset="0"/>
                <a:cs typeface="Times New Roman" panose="02020603050405020304" pitchFamily="18" charset="0"/>
              </a:rPr>
              <a:t>CONFUSION MATRIX FOR YOLOv11</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8" name="Content Placeholder 5">
            <a:extLst>
              <a:ext uri="{FF2B5EF4-FFF2-40B4-BE49-F238E27FC236}">
                <a16:creationId xmlns:a16="http://schemas.microsoft.com/office/drawing/2014/main" id="{3AC668EA-BFB2-4C1E-D028-BB60C633053A}"/>
              </a:ext>
            </a:extLst>
          </p:cNvPr>
          <p:cNvPicPr>
            <a:picLocks noChangeAspect="1"/>
          </p:cNvPicPr>
          <p:nvPr/>
        </p:nvPicPr>
        <p:blipFill>
          <a:blip r:embed="rId3"/>
          <a:stretch>
            <a:fillRect/>
          </a:stretch>
        </p:blipFill>
        <p:spPr>
          <a:xfrm>
            <a:off x="2519680" y="1725434"/>
            <a:ext cx="7162800" cy="4400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64F915BA-DA46-6F89-5D93-48CE03D425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2D5C7BC-CE4A-2616-E334-233B37824C18}"/>
              </a:ext>
            </a:extLst>
          </p:cNvPr>
          <p:cNvSpPr>
            <a:spLocks noGrp="1"/>
          </p:cNvSpPr>
          <p:nvPr>
            <p:ph type="title"/>
          </p:nvPr>
        </p:nvSpPr>
        <p:spPr>
          <a:xfrm>
            <a:off x="691243" y="-54223"/>
            <a:ext cx="10972800" cy="1143000"/>
          </a:xfrm>
        </p:spPr>
        <p:txBody>
          <a:bodyPr>
            <a:normAutofit/>
          </a:bodyPr>
          <a:lstStyle/>
          <a:p>
            <a:pPr lvl="0"/>
            <a:r>
              <a:rPr lang="en-IN" b="1" dirty="0">
                <a:solidFill>
                  <a:srgbClr val="54045C"/>
                </a:solidFill>
                <a:ea typeface="Calibri"/>
                <a:cs typeface="Calibri"/>
                <a:sym typeface="Calibri"/>
              </a:rPr>
              <a:t>Experimental Results</a:t>
            </a:r>
            <a:endParaRPr lang="en-US" dirty="0"/>
          </a:p>
        </p:txBody>
      </p:sp>
      <p:sp>
        <p:nvSpPr>
          <p:cNvPr id="3" name="Content Placeholder 2">
            <a:extLst>
              <a:ext uri="{FF2B5EF4-FFF2-40B4-BE49-F238E27FC236}">
                <a16:creationId xmlns:a16="http://schemas.microsoft.com/office/drawing/2014/main" id="{C80AAAEF-0635-7161-43FE-13921BE68DB5}"/>
              </a:ext>
            </a:extLst>
          </p:cNvPr>
          <p:cNvSpPr>
            <a:spLocks noGrp="1"/>
          </p:cNvSpPr>
          <p:nvPr>
            <p:ph idx="1"/>
          </p:nvPr>
        </p:nvSpPr>
        <p:spPr>
          <a:xfrm>
            <a:off x="609600" y="1088778"/>
            <a:ext cx="10972800" cy="5037392"/>
          </a:xfrm>
        </p:spPr>
        <p:txBody>
          <a:bodyPr>
            <a:normAutofit/>
          </a:bodyPr>
          <a:lstStyle/>
          <a:p>
            <a:pPr marL="0" indent="0" algn="ctr">
              <a:buNone/>
            </a:pPr>
            <a:r>
              <a:rPr lang="en-IN" sz="1800" dirty="0">
                <a:latin typeface="Times New Roman" panose="02020603050405020304" pitchFamily="18" charset="0"/>
                <a:cs typeface="Times New Roman" panose="02020603050405020304" pitchFamily="18" charset="0"/>
              </a:rPr>
              <a:t>VISUAL ANALYSIS OF YOLOv11</a:t>
            </a:r>
          </a:p>
          <a:p>
            <a:pPr marL="0" indent="0" algn="ctr">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800" dirty="0">
              <a:latin typeface="Times New Roman" panose="02020603050405020304" pitchFamily="18"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0D013267-A25B-1765-D4E3-890453187881}"/>
              </a:ext>
            </a:extLst>
          </p:cNvPr>
          <p:cNvPicPr>
            <a:picLocks noChangeAspect="1"/>
          </p:cNvPicPr>
          <p:nvPr/>
        </p:nvPicPr>
        <p:blipFill>
          <a:blip r:embed="rId3"/>
          <a:stretch>
            <a:fillRect/>
          </a:stretch>
        </p:blipFill>
        <p:spPr>
          <a:xfrm>
            <a:off x="2142573" y="1619731"/>
            <a:ext cx="7906853" cy="4486901"/>
          </a:xfrm>
          <a:prstGeom prst="rect">
            <a:avLst/>
          </a:prstGeom>
        </p:spPr>
      </p:pic>
    </p:spTree>
    <p:extLst>
      <p:ext uri="{BB962C8B-B14F-4D97-AF65-F5344CB8AC3E}">
        <p14:creationId xmlns:p14="http://schemas.microsoft.com/office/powerpoint/2010/main" val="287363263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585448B0-FC95-9449-D609-2EAD01E2D6D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0F20A2F-6549-0E73-2498-DE4D5588C9A8}"/>
              </a:ext>
            </a:extLst>
          </p:cNvPr>
          <p:cNvSpPr>
            <a:spLocks noGrp="1"/>
          </p:cNvSpPr>
          <p:nvPr>
            <p:ph type="title"/>
          </p:nvPr>
        </p:nvSpPr>
        <p:spPr>
          <a:xfrm>
            <a:off x="511629" y="0"/>
            <a:ext cx="10972800" cy="1143000"/>
          </a:xfrm>
        </p:spPr>
        <p:txBody>
          <a:bodyPr>
            <a:normAutofit/>
          </a:bodyPr>
          <a:lstStyle/>
          <a:p>
            <a:pPr lvl="0"/>
            <a:r>
              <a:rPr lang="en-IN" b="1" dirty="0">
                <a:solidFill>
                  <a:srgbClr val="54045C"/>
                </a:solidFill>
                <a:ea typeface="Calibri"/>
                <a:cs typeface="Calibri"/>
                <a:sym typeface="Calibri"/>
              </a:rPr>
              <a:t>Experimental Results</a:t>
            </a:r>
            <a:endParaRPr lang="en-US" dirty="0"/>
          </a:p>
        </p:txBody>
      </p:sp>
      <p:sp>
        <p:nvSpPr>
          <p:cNvPr id="3" name="Content Placeholder 2">
            <a:extLst>
              <a:ext uri="{FF2B5EF4-FFF2-40B4-BE49-F238E27FC236}">
                <a16:creationId xmlns:a16="http://schemas.microsoft.com/office/drawing/2014/main" id="{CF76D995-3356-0FB0-7155-836BC99BD575}"/>
              </a:ext>
            </a:extLst>
          </p:cNvPr>
          <p:cNvSpPr>
            <a:spLocks noGrp="1"/>
          </p:cNvSpPr>
          <p:nvPr>
            <p:ph idx="1"/>
          </p:nvPr>
        </p:nvSpPr>
        <p:spPr>
          <a:xfrm>
            <a:off x="609600" y="1143000"/>
            <a:ext cx="10972800" cy="4983169"/>
          </a:xfrm>
        </p:spPr>
        <p:txBody>
          <a:bodyPr>
            <a:normAutofit/>
          </a:bodyPr>
          <a:lstStyle/>
          <a:p>
            <a:pPr marL="0" indent="0" algn="ctr">
              <a:buNone/>
            </a:pPr>
            <a:r>
              <a:rPr lang="en-IN" sz="1800" dirty="0">
                <a:latin typeface="Times New Roman" panose="02020603050405020304" pitchFamily="18" charset="0"/>
                <a:cs typeface="Times New Roman" panose="02020603050405020304" pitchFamily="18" charset="0"/>
              </a:rPr>
              <a:t>CONFUSION FOR YOLOv8</a:t>
            </a:r>
          </a:p>
          <a:p>
            <a:pPr marL="0" indent="0" algn="ctr">
              <a:buNone/>
            </a:pPr>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3115C06-6E59-0507-9429-140435AAC8CB}"/>
              </a:ext>
            </a:extLst>
          </p:cNvPr>
          <p:cNvPicPr>
            <a:picLocks noChangeAspect="1"/>
          </p:cNvPicPr>
          <p:nvPr/>
        </p:nvPicPr>
        <p:blipFill>
          <a:blip r:embed="rId3"/>
          <a:stretch>
            <a:fillRect/>
          </a:stretch>
        </p:blipFill>
        <p:spPr>
          <a:xfrm>
            <a:off x="2099143" y="1938958"/>
            <a:ext cx="7999013" cy="4024519"/>
          </a:xfrm>
          <a:prstGeom prst="rect">
            <a:avLst/>
          </a:prstGeom>
        </p:spPr>
      </p:pic>
    </p:spTree>
    <p:extLst>
      <p:ext uri="{BB962C8B-B14F-4D97-AF65-F5344CB8AC3E}">
        <p14:creationId xmlns:p14="http://schemas.microsoft.com/office/powerpoint/2010/main" val="1071637825"/>
      </p:ext>
    </p:extLst>
  </p:cSld>
  <p:clrMapOvr>
    <a:masterClrMapping/>
  </p:clrMapOvr>
  <p:transition spd="med">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02A9-1F10-3966-09C9-1A942AE58754}"/>
              </a:ext>
            </a:extLst>
          </p:cNvPr>
          <p:cNvSpPr>
            <a:spLocks noGrp="1"/>
          </p:cNvSpPr>
          <p:nvPr>
            <p:ph type="title"/>
          </p:nvPr>
        </p:nvSpPr>
        <p:spPr/>
        <p:txBody>
          <a:bodyPr/>
          <a:lstStyle/>
          <a:p>
            <a:r>
              <a:rPr lang="en-IN" b="1" dirty="0">
                <a:solidFill>
                  <a:srgbClr val="54045C"/>
                </a:solidFill>
                <a:ea typeface="Calibri"/>
                <a:cs typeface="Calibri"/>
                <a:sym typeface="Calibri"/>
              </a:rPr>
              <a:t>Experimental Results</a:t>
            </a:r>
            <a:endParaRPr lang="en-IN" dirty="0"/>
          </a:p>
        </p:txBody>
      </p:sp>
      <p:sp>
        <p:nvSpPr>
          <p:cNvPr id="3" name="Content Placeholder 2">
            <a:extLst>
              <a:ext uri="{FF2B5EF4-FFF2-40B4-BE49-F238E27FC236}">
                <a16:creationId xmlns:a16="http://schemas.microsoft.com/office/drawing/2014/main" id="{5F1B8390-CBE4-22E0-022A-6D72FE16A180}"/>
              </a:ext>
            </a:extLst>
          </p:cNvPr>
          <p:cNvSpPr>
            <a:spLocks noGrp="1"/>
          </p:cNvSpPr>
          <p:nvPr>
            <p:ph idx="1"/>
          </p:nvPr>
        </p:nvSpPr>
        <p:spPr>
          <a:xfrm>
            <a:off x="609600" y="1417638"/>
            <a:ext cx="10972800" cy="4708531"/>
          </a:xfrm>
        </p:spPr>
        <p:txBody>
          <a:bodyPr>
            <a:normAutofit/>
          </a:bodyPr>
          <a:lstStyle/>
          <a:p>
            <a:pPr marL="0" indent="0" algn="ctr">
              <a:buNone/>
            </a:pPr>
            <a:r>
              <a:rPr lang="en-IN" sz="1800" dirty="0">
                <a:latin typeface="Times New Roman" panose="02020603050405020304" pitchFamily="18" charset="0"/>
                <a:cs typeface="Times New Roman" panose="02020603050405020304" pitchFamily="18" charset="0"/>
              </a:rPr>
              <a:t>VISUAL ANALYSIS OF YOLOv8</a:t>
            </a:r>
          </a:p>
          <a:p>
            <a:pPr marL="0" indent="0" algn="ctr">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C3469FC-0DAA-3086-2BB6-110B5F88A1B5}"/>
              </a:ext>
            </a:extLst>
          </p:cNvPr>
          <p:cNvPicPr>
            <a:picLocks noChangeAspect="1"/>
          </p:cNvPicPr>
          <p:nvPr/>
        </p:nvPicPr>
        <p:blipFill>
          <a:blip r:embed="rId2"/>
          <a:stretch>
            <a:fillRect/>
          </a:stretch>
        </p:blipFill>
        <p:spPr>
          <a:xfrm>
            <a:off x="2107096" y="2075290"/>
            <a:ext cx="8293210" cy="3824578"/>
          </a:xfrm>
          <a:prstGeom prst="rect">
            <a:avLst/>
          </a:prstGeom>
        </p:spPr>
      </p:pic>
    </p:spTree>
    <p:extLst>
      <p:ext uri="{BB962C8B-B14F-4D97-AF65-F5344CB8AC3E}">
        <p14:creationId xmlns:p14="http://schemas.microsoft.com/office/powerpoint/2010/main" val="955430544"/>
      </p:ext>
    </p:extLst>
  </p:cSld>
  <p:clrMapOvr>
    <a:masterClrMapping/>
  </p:clrMapOvr>
  <p:transition>
    <p:cut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46FC-0217-49B1-10E7-CD5D3780BE2B}"/>
              </a:ext>
            </a:extLst>
          </p:cNvPr>
          <p:cNvSpPr>
            <a:spLocks noGrp="1"/>
          </p:cNvSpPr>
          <p:nvPr>
            <p:ph type="title"/>
          </p:nvPr>
        </p:nvSpPr>
        <p:spPr>
          <a:xfrm>
            <a:off x="609600" y="274638"/>
            <a:ext cx="10972800" cy="679519"/>
          </a:xfrm>
        </p:spPr>
        <p:txBody>
          <a:bodyPr>
            <a:normAutofit fontScale="90000"/>
          </a:bodyPr>
          <a:lstStyle/>
          <a:p>
            <a:r>
              <a:rPr lang="en-IN" b="1" dirty="0">
                <a:solidFill>
                  <a:srgbClr val="54045C"/>
                </a:solidFill>
                <a:ea typeface="Calibri"/>
                <a:cs typeface="Calibri"/>
                <a:sym typeface="Calibri"/>
              </a:rPr>
              <a:t>Experimental Results</a:t>
            </a:r>
            <a:endParaRPr lang="en-IN" dirty="0"/>
          </a:p>
        </p:txBody>
      </p:sp>
      <p:sp>
        <p:nvSpPr>
          <p:cNvPr id="3" name="Content Placeholder 2">
            <a:extLst>
              <a:ext uri="{FF2B5EF4-FFF2-40B4-BE49-F238E27FC236}">
                <a16:creationId xmlns:a16="http://schemas.microsoft.com/office/drawing/2014/main" id="{EC996B7D-60DF-E6C8-E502-CBD144B27BA5}"/>
              </a:ext>
            </a:extLst>
          </p:cNvPr>
          <p:cNvSpPr>
            <a:spLocks noGrp="1"/>
          </p:cNvSpPr>
          <p:nvPr>
            <p:ph idx="1"/>
          </p:nvPr>
        </p:nvSpPr>
        <p:spPr>
          <a:xfrm>
            <a:off x="-1" y="1065476"/>
            <a:ext cx="12192001" cy="5792524"/>
          </a:xfrm>
        </p:spPr>
        <p:txBody>
          <a:bodyPr>
            <a:normAutofit/>
          </a:bodyPr>
          <a:lstStyle/>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 comparative analysis between YOLOv11 and YOLOv8 was conducted using the same coconut leaf disease dataset with five classes under identical conditions (640×640 resolution, batch size 16, learning rate 0.001, 40 epochs). YOLOv11 achieved faster convergence and higher accuracy (precision 0.93, recall 0.91, mAP@50 = 0.90) compared to YOLOv8 (precision 0.85, recall 0.83, mAP@50 = 0.84), while also reducing inference latency by about 18%.</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confusion matrix showed that YOLOv11 reduced misclassifications—especially between Grey Leaf Spot and Leaf Rot—by nearly 40% and produced sharper, more confident detections. These improvements are due to its enhanced backbone, anchor-free detection head, improved PAN, and optimized DFL, enabling better feature extraction and localization. Overall, YOLOv11 demonstrated superior accuracy, stability, and speed, making it the optimal model for real-time coconut leaf disease detection in the Django-based web framework.</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652257"/>
      </p:ext>
    </p:extLst>
  </p:cSld>
  <p:clrMapOvr>
    <a:masterClrMapping/>
  </p:clrMapOvr>
  <p:transition>
    <p:cut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B89DCF9A-3F70-E1D0-9D6A-C21AC5BCC0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8D7F73-D506-0D23-0CDF-FA9F83C986BD}"/>
              </a:ext>
            </a:extLst>
          </p:cNvPr>
          <p:cNvSpPr>
            <a:spLocks noGrp="1"/>
          </p:cNvSpPr>
          <p:nvPr>
            <p:ph type="title"/>
          </p:nvPr>
        </p:nvSpPr>
        <p:spPr>
          <a:xfrm>
            <a:off x="591627" y="-7034"/>
            <a:ext cx="10972800" cy="1143000"/>
          </a:xfrm>
        </p:spPr>
        <p:txBody>
          <a:bodyPr>
            <a:normAutofit/>
          </a:bodyPr>
          <a:lstStyle/>
          <a:p>
            <a:pPr lvl="0"/>
            <a:r>
              <a:rPr lang="en-IN" b="1" dirty="0">
                <a:solidFill>
                  <a:srgbClr val="54045C"/>
                </a:solidFill>
                <a:ea typeface="Calibri"/>
                <a:cs typeface="Calibri"/>
                <a:sym typeface="Calibri"/>
              </a:rPr>
              <a:t>Experimental Results</a:t>
            </a:r>
            <a:endParaRPr lang="en-US" dirty="0"/>
          </a:p>
        </p:txBody>
      </p:sp>
      <p:pic>
        <p:nvPicPr>
          <p:cNvPr id="8" name="Content Placeholder 7">
            <a:extLst>
              <a:ext uri="{FF2B5EF4-FFF2-40B4-BE49-F238E27FC236}">
                <a16:creationId xmlns:a16="http://schemas.microsoft.com/office/drawing/2014/main" id="{C99BA5F1-0D65-666E-9879-50D6A4F02F44}"/>
              </a:ext>
            </a:extLst>
          </p:cNvPr>
          <p:cNvPicPr>
            <a:picLocks noGrp="1" noChangeAspect="1"/>
          </p:cNvPicPr>
          <p:nvPr>
            <p:ph idx="1"/>
          </p:nvPr>
        </p:nvPicPr>
        <p:blipFill>
          <a:blip r:embed="rId3"/>
          <a:stretch>
            <a:fillRect/>
          </a:stretch>
        </p:blipFill>
        <p:spPr>
          <a:xfrm>
            <a:off x="347787" y="1752364"/>
            <a:ext cx="5748213" cy="3963421"/>
          </a:xfrm>
          <a:prstGeom prst="rect">
            <a:avLst/>
          </a:prstGeom>
        </p:spPr>
      </p:pic>
      <p:pic>
        <p:nvPicPr>
          <p:cNvPr id="2" name="Picture 1">
            <a:extLst>
              <a:ext uri="{FF2B5EF4-FFF2-40B4-BE49-F238E27FC236}">
                <a16:creationId xmlns:a16="http://schemas.microsoft.com/office/drawing/2014/main" id="{708322AF-6B50-D088-4784-169B98FDE232}"/>
              </a:ext>
            </a:extLst>
          </p:cNvPr>
          <p:cNvPicPr>
            <a:picLocks noChangeAspect="1"/>
          </p:cNvPicPr>
          <p:nvPr/>
        </p:nvPicPr>
        <p:blipFill>
          <a:blip r:embed="rId4"/>
          <a:stretch>
            <a:fillRect/>
          </a:stretch>
        </p:blipFill>
        <p:spPr>
          <a:xfrm>
            <a:off x="6454302" y="1752364"/>
            <a:ext cx="5389911" cy="3963421"/>
          </a:xfrm>
          <a:prstGeom prst="rect">
            <a:avLst/>
          </a:prstGeom>
        </p:spPr>
      </p:pic>
    </p:spTree>
    <p:extLst>
      <p:ext uri="{BB962C8B-B14F-4D97-AF65-F5344CB8AC3E}">
        <p14:creationId xmlns:p14="http://schemas.microsoft.com/office/powerpoint/2010/main" val="380563314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EF99-D7A8-74BA-CF3E-AC1E4CF6D374}"/>
              </a:ext>
            </a:extLst>
          </p:cNvPr>
          <p:cNvSpPr>
            <a:spLocks noGrp="1"/>
          </p:cNvSpPr>
          <p:nvPr>
            <p:ph type="title"/>
          </p:nvPr>
        </p:nvSpPr>
        <p:spPr/>
        <p:txBody>
          <a:bodyPr/>
          <a:lstStyle/>
          <a:p>
            <a:r>
              <a:rPr lang="en-IN" b="1" dirty="0">
                <a:solidFill>
                  <a:srgbClr val="54045C"/>
                </a:solidFill>
                <a:ea typeface="Calibri"/>
                <a:cs typeface="Calibri"/>
                <a:sym typeface="Calibri"/>
              </a:rPr>
              <a:t>Experimental Results</a:t>
            </a:r>
            <a:endParaRPr lang="en-IN" dirty="0"/>
          </a:p>
        </p:txBody>
      </p:sp>
      <p:pic>
        <p:nvPicPr>
          <p:cNvPr id="5" name="Content Placeholder 4">
            <a:extLst>
              <a:ext uri="{FF2B5EF4-FFF2-40B4-BE49-F238E27FC236}">
                <a16:creationId xmlns:a16="http://schemas.microsoft.com/office/drawing/2014/main" id="{0F227652-0D3E-26A1-BE94-3CAAB593D377}"/>
              </a:ext>
            </a:extLst>
          </p:cNvPr>
          <p:cNvPicPr>
            <a:picLocks noGrp="1" noChangeAspect="1"/>
          </p:cNvPicPr>
          <p:nvPr>
            <p:ph idx="1"/>
          </p:nvPr>
        </p:nvPicPr>
        <p:blipFill>
          <a:blip r:embed="rId2"/>
          <a:stretch>
            <a:fillRect/>
          </a:stretch>
        </p:blipFill>
        <p:spPr>
          <a:xfrm>
            <a:off x="609600" y="1417638"/>
            <a:ext cx="5664231" cy="4525963"/>
          </a:xfrm>
          <a:prstGeom prst="rect">
            <a:avLst/>
          </a:prstGeom>
        </p:spPr>
      </p:pic>
      <p:pic>
        <p:nvPicPr>
          <p:cNvPr id="4" name="Picture 3">
            <a:extLst>
              <a:ext uri="{FF2B5EF4-FFF2-40B4-BE49-F238E27FC236}">
                <a16:creationId xmlns:a16="http://schemas.microsoft.com/office/drawing/2014/main" id="{FBC921C6-EACC-BBE8-1C81-18C521D213E5}"/>
              </a:ext>
            </a:extLst>
          </p:cNvPr>
          <p:cNvPicPr>
            <a:picLocks noChangeAspect="1"/>
          </p:cNvPicPr>
          <p:nvPr/>
        </p:nvPicPr>
        <p:blipFill>
          <a:blip r:embed="rId3"/>
          <a:stretch>
            <a:fillRect/>
          </a:stretch>
        </p:blipFill>
        <p:spPr>
          <a:xfrm>
            <a:off x="6504166" y="1417638"/>
            <a:ext cx="5316937" cy="4525963"/>
          </a:xfrm>
          <a:prstGeom prst="rect">
            <a:avLst/>
          </a:prstGeom>
        </p:spPr>
      </p:pic>
    </p:spTree>
    <p:extLst>
      <p:ext uri="{BB962C8B-B14F-4D97-AF65-F5344CB8AC3E}">
        <p14:creationId xmlns:p14="http://schemas.microsoft.com/office/powerpoint/2010/main" val="1946966814"/>
      </p:ext>
    </p:extLst>
  </p:cSld>
  <p:clrMapOvr>
    <a:masterClrMapping/>
  </p:clrMapOvr>
  <p:transition>
    <p:cut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5" name="Title 4"/>
          <p:cNvSpPr>
            <a:spLocks noGrp="1"/>
          </p:cNvSpPr>
          <p:nvPr>
            <p:ph type="title"/>
          </p:nvPr>
        </p:nvSpPr>
        <p:spPr>
          <a:xfrm>
            <a:off x="609600" y="274638"/>
            <a:ext cx="10972800" cy="846496"/>
          </a:xfrm>
        </p:spPr>
        <p:txBody>
          <a:bodyPr>
            <a:normAutofit/>
          </a:bodyPr>
          <a:lstStyle/>
          <a:p>
            <a:pPr lvl="0"/>
            <a:r>
              <a:rPr lang="en-US" b="1" dirty="0">
                <a:solidFill>
                  <a:srgbClr val="54045C"/>
                </a:solidFill>
                <a:ea typeface="Calibri"/>
                <a:cs typeface="Calibri"/>
                <a:sym typeface="Calibri"/>
              </a:rPr>
              <a:t>Project Showcase and Future Steps</a:t>
            </a:r>
            <a:endParaRPr lang="en-US" dirty="0"/>
          </a:p>
        </p:txBody>
      </p:sp>
      <p:sp>
        <p:nvSpPr>
          <p:cNvPr id="6" name="Content Placeholder 5"/>
          <p:cNvSpPr>
            <a:spLocks noGrp="1"/>
          </p:cNvSpPr>
          <p:nvPr>
            <p:ph idx="1"/>
          </p:nvPr>
        </p:nvSpPr>
        <p:spPr>
          <a:xfrm>
            <a:off x="0" y="1176793"/>
            <a:ext cx="12192000" cy="5681207"/>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Project Showcase</a:t>
            </a:r>
          </a:p>
          <a:p>
            <a:pPr marL="0" indent="0">
              <a:buNone/>
            </a:pPr>
            <a:endParaRPr lang="en-US" sz="1800" b="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System Features: Real-time coconut leaf disease detection, image-based classification, and instant disease diagnosis.</a:t>
            </a:r>
          </a:p>
          <a:p>
            <a:r>
              <a:rPr lang="en-US" sz="1800" dirty="0">
                <a:latin typeface="Times New Roman" panose="02020603050405020304" pitchFamily="18" charset="0"/>
                <a:cs typeface="Times New Roman" panose="02020603050405020304" pitchFamily="18" charset="0"/>
              </a:rPr>
              <a:t>Demonstration: Live web application prototype showcasing image upload, YOLOv11-based detection, and disease identification results.</a:t>
            </a:r>
          </a:p>
          <a:p>
            <a:r>
              <a:rPr lang="en-US" sz="1800" dirty="0">
                <a:latin typeface="Times New Roman" panose="02020603050405020304" pitchFamily="18" charset="0"/>
                <a:cs typeface="Times New Roman" panose="02020603050405020304" pitchFamily="18" charset="0"/>
              </a:rPr>
              <a:t>Technological Highlights: Deep learning (YOLOv11), Django web framework, and intuitive user interface for real-time interaction.</a:t>
            </a:r>
          </a:p>
          <a:p>
            <a:r>
              <a:rPr lang="en-US" sz="1800" dirty="0">
                <a:latin typeface="Times New Roman" panose="02020603050405020304" pitchFamily="18" charset="0"/>
                <a:cs typeface="Times New Roman" panose="02020603050405020304" pitchFamily="18" charset="0"/>
              </a:rPr>
              <a:t>Use Cases: Support for farmers, agricultural experts, and plantation managers in timely disease intervention and precision agriculture.</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Future Steps</a:t>
            </a:r>
          </a:p>
          <a:p>
            <a:pPr marL="0" indent="0">
              <a:buNone/>
            </a:pPr>
            <a:endParaRPr lang="en-US" sz="1800" b="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Enhancements: Integrate more crop disease types and multilingual support for wider accessibility.</a:t>
            </a:r>
          </a:p>
          <a:p>
            <a:r>
              <a:rPr lang="en-US" sz="1800" dirty="0">
                <a:latin typeface="Times New Roman" panose="02020603050405020304" pitchFamily="18" charset="0"/>
                <a:cs typeface="Times New Roman" panose="02020603050405020304" pitchFamily="18" charset="0"/>
              </a:rPr>
              <a:t>Scalability: Optimize the system for large-scale deployment across multiple plantations with batch image processing.</a:t>
            </a:r>
          </a:p>
          <a:p>
            <a:r>
              <a:rPr lang="en-US" sz="1800" dirty="0">
                <a:latin typeface="Times New Roman" panose="02020603050405020304" pitchFamily="18" charset="0"/>
                <a:cs typeface="Times New Roman" panose="02020603050405020304" pitchFamily="18" charset="0"/>
              </a:rPr>
              <a:t>Collaboration: Partner with agricultural research institutions and farmer cooperatives for data sharing and system improvement.</a:t>
            </a:r>
          </a:p>
          <a:p>
            <a:endParaRPr lang="en-US" dirty="0"/>
          </a:p>
        </p:txBody>
      </p:sp>
    </p:spTree>
  </p:cSld>
  <p:clrMapOvr>
    <a:masterClrMapping/>
  </p:clrMapOvr>
  <p:transition>
    <p:cut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 name="Title 4"/>
          <p:cNvSpPr>
            <a:spLocks noGrp="1"/>
          </p:cNvSpPr>
          <p:nvPr>
            <p:ph type="title"/>
          </p:nvPr>
        </p:nvSpPr>
        <p:spPr>
          <a:xfrm>
            <a:off x="609600" y="0"/>
            <a:ext cx="10972800" cy="933061"/>
          </a:xfrm>
        </p:spPr>
        <p:txBody>
          <a:bodyPr>
            <a:normAutofit/>
          </a:bodyPr>
          <a:lstStyle/>
          <a:p>
            <a:pPr lvl="0"/>
            <a:r>
              <a:rPr lang="en-IN" b="1" dirty="0">
                <a:solidFill>
                  <a:srgbClr val="54045C"/>
                </a:solidFill>
                <a:cs typeface="Calibri"/>
                <a:sym typeface="Calibri"/>
              </a:rPr>
              <a:t>Conclusion </a:t>
            </a:r>
            <a:endParaRPr lang="en-US" dirty="0"/>
          </a:p>
        </p:txBody>
      </p:sp>
      <p:sp>
        <p:nvSpPr>
          <p:cNvPr id="8" name="Rectangle 2">
            <a:extLst>
              <a:ext uri="{FF2B5EF4-FFF2-40B4-BE49-F238E27FC236}">
                <a16:creationId xmlns:a16="http://schemas.microsoft.com/office/drawing/2014/main" id="{A2AE3E15-74B1-53B3-7564-12BDF34DFF30}"/>
              </a:ext>
            </a:extLst>
          </p:cNvPr>
          <p:cNvSpPr>
            <a:spLocks noChangeArrowheads="1"/>
          </p:cNvSpPr>
          <p:nvPr/>
        </p:nvSpPr>
        <p:spPr bwMode="auto">
          <a:xfrm>
            <a:off x="426720" y="5903892"/>
            <a:ext cx="7987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Content Placeholder 3">
            <a:extLst>
              <a:ext uri="{FF2B5EF4-FFF2-40B4-BE49-F238E27FC236}">
                <a16:creationId xmlns:a16="http://schemas.microsoft.com/office/drawing/2014/main" id="{D5C5E99A-637E-E8AB-B928-4AA767E35121}"/>
              </a:ext>
            </a:extLst>
          </p:cNvPr>
          <p:cNvSpPr>
            <a:spLocks noGrp="1"/>
          </p:cNvSpPr>
          <p:nvPr>
            <p:ph idx="1"/>
          </p:nvPr>
        </p:nvSpPr>
        <p:spPr>
          <a:xfrm>
            <a:off x="0" y="793102"/>
            <a:ext cx="12192000" cy="6064898"/>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The proposed system demonstrates the potential of deep learning-based approaches to transform agricultural disease management through real-time coconut leaf disease detection. By leveraging the advanced YOLOv11 architecture, the model delivers highly accurate and efficient identification of multiple coconut leaf diseases, including Bud Rot, Leaf Rot, Grey Leaf Spot, Stem Bleeding, and Bud Root Dropping. This automation significantly reduces the dependency on manual inspection methods, which are often time-consuming, </a:t>
            </a:r>
            <a:r>
              <a:rPr lang="en-US" sz="1800" dirty="0" err="1">
                <a:latin typeface="Times New Roman" panose="02020603050405020304" pitchFamily="18" charset="0"/>
                <a:cs typeface="Times New Roman" panose="02020603050405020304" pitchFamily="18" charset="0"/>
              </a:rPr>
              <a:t>labour-intensive</a:t>
            </a:r>
            <a:r>
              <a:rPr lang="en-US" sz="1800" dirty="0">
                <a:latin typeface="Times New Roman" panose="02020603050405020304" pitchFamily="18" charset="0"/>
                <a:cs typeface="Times New Roman" panose="02020603050405020304" pitchFamily="18" charset="0"/>
              </a:rPr>
              <a:t>, and prone to human error.</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integration of the trained YOLOv11 model into a Django-based web application enables users—particularly farmers and agricultural experts—to easily upload images of coconut leaves and receive instant diagnostic results. This real-time capability ensures timely detection and intervention, which is crucial for preventing the spread of infections and minimizing crop losses. The system’s user-friendly interface, coupled with its robust detection performance, makes it accessible even to users with minimal technical expertise.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Moreover, the proposed framework supports sustainable agricultural practices by enhancing crop monitoring efficiency, improving yield quality, and optimizing resource utilization. By enabling early diagnosis and precise identification of disease symptoms, it assists in implementing targeted treatment measures, thereby reducing unnecessary pesticide usage and promoting environmental safety.</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Overall, this project highlights how integrating deep learning models like YOLOv11 into practical web-based platforms can revolutionize smart farming systems. It serves as a scalable and cost-effective solution for precision agriculture, empowering the agricultural community to make data-driven decisions, ensure healthier crops, and contribute toward long-term food security.</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F6C7A5DA-16CA-EB36-CAE6-5AA999D50D51}"/>
            </a:ext>
          </a:extLst>
        </p:cNvPr>
        <p:cNvGrpSpPr/>
        <p:nvPr/>
      </p:nvGrpSpPr>
      <p:grpSpPr>
        <a:xfrm>
          <a:off x="0" y="0"/>
          <a:ext cx="0" cy="0"/>
          <a:chOff x="0" y="0"/>
          <a:chExt cx="0" cy="0"/>
        </a:xfrm>
      </p:grpSpPr>
      <p:sp>
        <p:nvSpPr>
          <p:cNvPr id="96" name="Google Shape;96;p3">
            <a:extLst>
              <a:ext uri="{FF2B5EF4-FFF2-40B4-BE49-F238E27FC236}">
                <a16:creationId xmlns:a16="http://schemas.microsoft.com/office/drawing/2014/main" id="{D558598A-8F1A-7E95-B961-164E1CD24B12}"/>
              </a:ext>
            </a:extLst>
          </p:cNvPr>
          <p:cNvSpPr txBox="1">
            <a:spLocks noGrp="1"/>
          </p:cNvSpPr>
          <p:nvPr>
            <p:ph type="title"/>
          </p:nvPr>
        </p:nvSpPr>
        <p:spPr>
          <a:xfrm>
            <a:off x="609600" y="274638"/>
            <a:ext cx="10972800" cy="677084"/>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rgbClr val="54045C"/>
              </a:buClr>
              <a:buSzPct val="100000"/>
              <a:buFont typeface="Calibri"/>
              <a:buNone/>
            </a:pPr>
            <a:r>
              <a:rPr lang="en-IN" b="1" dirty="0">
                <a:solidFill>
                  <a:srgbClr val="54045C"/>
                </a:solidFill>
                <a:latin typeface="Times New Roman" panose="02020603050405020304" pitchFamily="18" charset="0"/>
                <a:cs typeface="Times New Roman" panose="02020603050405020304" pitchFamily="18" charset="0"/>
              </a:rPr>
              <a:t>Problem Statement</a:t>
            </a:r>
            <a:endParaRPr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22EAAE8-406C-AD5E-4C5F-31745150DF06}"/>
              </a:ext>
            </a:extLst>
          </p:cNvPr>
          <p:cNvSpPr>
            <a:spLocks noGrp="1"/>
          </p:cNvSpPr>
          <p:nvPr>
            <p:ph idx="1"/>
          </p:nvPr>
        </p:nvSpPr>
        <p:spPr>
          <a:xfrm>
            <a:off x="0" y="1091682"/>
            <a:ext cx="12192000" cy="5766318"/>
          </a:xfrm>
        </p:spPr>
        <p:txBody>
          <a:bodyPr>
            <a:normAutofit/>
          </a:bodyPr>
          <a:lstStyle/>
          <a:p>
            <a:r>
              <a:rPr lang="en-US" sz="1800" dirty="0">
                <a:latin typeface="Times New Roman" panose="02020603050405020304" pitchFamily="18" charset="0"/>
                <a:cs typeface="Times New Roman" panose="02020603050405020304" pitchFamily="18" charset="0"/>
              </a:rPr>
              <a:t>In agriculture, early and accurate identification of plant leaf diseases is crucial to prevent</a:t>
            </a:r>
          </a:p>
          <a:p>
            <a:pPr marL="0" indent="0">
              <a:buNone/>
            </a:pPr>
            <a:r>
              <a:rPr lang="en-US" sz="1800" dirty="0">
                <a:latin typeface="Times New Roman" panose="02020603050405020304" pitchFamily="18" charset="0"/>
                <a:cs typeface="Times New Roman" panose="02020603050405020304" pitchFamily="18" charset="0"/>
              </a:rPr>
              <a:t> crop losses, reduce the misuse of chemical treatments, and improve overall yield. Traditional </a:t>
            </a:r>
          </a:p>
          <a:p>
            <a:pPr marL="0" indent="0">
              <a:buNone/>
            </a:pPr>
            <a:r>
              <a:rPr lang="en-US" sz="1800" dirty="0">
                <a:latin typeface="Times New Roman" panose="02020603050405020304" pitchFamily="18" charset="0"/>
                <a:cs typeface="Times New Roman" panose="02020603050405020304" pitchFamily="18" charset="0"/>
              </a:rPr>
              <a:t>methods of disease detection are largely manual, time-consuming, prone to human error, and</a:t>
            </a:r>
          </a:p>
          <a:p>
            <a:pPr marL="0" indent="0">
              <a:buNone/>
            </a:pPr>
            <a:r>
              <a:rPr lang="en-US" sz="1800" dirty="0">
                <a:latin typeface="Times New Roman" panose="02020603050405020304" pitchFamily="18" charset="0"/>
                <a:cs typeface="Times New Roman" panose="02020603050405020304" pitchFamily="18" charset="0"/>
              </a:rPr>
              <a:t>often unavailable to small-scale farmers due to lack of access to experts or resources.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With the increasing availability of smartphone cameras and low-cost computing devices, </a:t>
            </a:r>
          </a:p>
          <a:p>
            <a:pPr marL="0" indent="0">
              <a:buNone/>
            </a:pPr>
            <a:r>
              <a:rPr lang="en-US" sz="1800" dirty="0">
                <a:latin typeface="Times New Roman" panose="02020603050405020304" pitchFamily="18" charset="0"/>
                <a:cs typeface="Times New Roman" panose="02020603050405020304" pitchFamily="18" charset="0"/>
              </a:rPr>
              <a:t>there is a need for an automated, real-time, and cost-effective system that can detect and classify </a:t>
            </a:r>
          </a:p>
          <a:p>
            <a:pPr marL="0" indent="0">
              <a:buNone/>
            </a:pPr>
            <a:r>
              <a:rPr lang="en-US" sz="1800" dirty="0">
                <a:latin typeface="Times New Roman" panose="02020603050405020304" pitchFamily="18" charset="0"/>
                <a:cs typeface="Times New Roman" panose="02020603050405020304" pitchFamily="18" charset="0"/>
              </a:rPr>
              <a:t>leaf diseases from images accurately.</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This project aims to design and implement a deep learning-based solution using the </a:t>
            </a:r>
            <a:r>
              <a:rPr lang="en-US" sz="1800" b="1" dirty="0">
                <a:latin typeface="Times New Roman" panose="02020603050405020304" pitchFamily="18" charset="0"/>
                <a:cs typeface="Times New Roman" panose="02020603050405020304" pitchFamily="18" charset="0"/>
              </a:rPr>
              <a:t>YOLO </a:t>
            </a:r>
          </a:p>
          <a:p>
            <a:pPr marL="0" indent="0">
              <a:buNone/>
            </a:pPr>
            <a:r>
              <a:rPr lang="en-US" sz="1800" b="1" dirty="0">
                <a:latin typeface="Times New Roman" panose="02020603050405020304" pitchFamily="18" charset="0"/>
                <a:cs typeface="Times New Roman" panose="02020603050405020304" pitchFamily="18" charset="0"/>
              </a:rPr>
              <a:t>(You Only Look Once)</a:t>
            </a:r>
            <a:r>
              <a:rPr lang="en-US" sz="1800" dirty="0">
                <a:latin typeface="Times New Roman" panose="02020603050405020304" pitchFamily="18" charset="0"/>
                <a:cs typeface="Times New Roman" panose="02020603050405020304" pitchFamily="18" charset="0"/>
              </a:rPr>
              <a:t> object detection algorithm to </a:t>
            </a:r>
            <a:r>
              <a:rPr lang="en-US" sz="1800" b="1" dirty="0">
                <a:latin typeface="Times New Roman" panose="02020603050405020304" pitchFamily="18" charset="0"/>
                <a:cs typeface="Times New Roman" panose="02020603050405020304" pitchFamily="18" charset="0"/>
              </a:rPr>
              <a:t>automatically detect and classify various plant leaf diseases</a:t>
            </a:r>
            <a:r>
              <a:rPr lang="en-US" sz="1800" dirty="0">
                <a:latin typeface="Times New Roman" panose="02020603050405020304" pitchFamily="18" charset="0"/>
                <a:cs typeface="Times New Roman" panose="02020603050405020304" pitchFamily="18" charset="0"/>
              </a:rPr>
              <a:t> in real-time.</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system will use annotated images of diseased and healthy leaves to train the YOLO model, enabling fast and accurate disease identification.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goal is to assist farmers in taking timely and appropriate actions, thereby enhancing productivity and supporting sustainable agricultural practices.</a:t>
            </a:r>
          </a:p>
          <a:p>
            <a:pPr marL="0" indent="0">
              <a:buNone/>
            </a:pPr>
            <a:endParaRPr lang="en-US" sz="33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1800" dirty="0">
              <a:latin typeface="Time new roman"/>
            </a:endParaRPr>
          </a:p>
          <a:p>
            <a:endParaRPr lang="en-US" sz="1800" dirty="0">
              <a:latin typeface="Time new roman"/>
            </a:endParaRPr>
          </a:p>
        </p:txBody>
      </p:sp>
      <p:sp>
        <p:nvSpPr>
          <p:cNvPr id="11" name="Rectangle 6">
            <a:extLst>
              <a:ext uri="{FF2B5EF4-FFF2-40B4-BE49-F238E27FC236}">
                <a16:creationId xmlns:a16="http://schemas.microsoft.com/office/drawing/2014/main" id="{45941283-4F07-49EF-B1DC-56E7BABC1135}"/>
              </a:ext>
            </a:extLst>
          </p:cNvPr>
          <p:cNvSpPr>
            <a:spLocks noChangeArrowheads="1"/>
          </p:cNvSpPr>
          <p:nvPr/>
        </p:nvSpPr>
        <p:spPr bwMode="auto">
          <a:xfrm>
            <a:off x="470699" y="5418774"/>
            <a:ext cx="75934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AutoShape 2" descr="Sailing in a storm - how difficult is sailing">
            <a:extLst>
              <a:ext uri="{FF2B5EF4-FFF2-40B4-BE49-F238E27FC236}">
                <a16:creationId xmlns:a16="http://schemas.microsoft.com/office/drawing/2014/main" id="{53512B45-B1F4-B260-900F-49E25058B9CE}"/>
              </a:ext>
            </a:extLst>
          </p:cNvPr>
          <p:cNvSpPr>
            <a:spLocks noChangeAspect="1" noChangeArrowheads="1"/>
          </p:cNvSpPr>
          <p:nvPr/>
        </p:nvSpPr>
        <p:spPr bwMode="auto">
          <a:xfrm>
            <a:off x="9173411" y="1677055"/>
            <a:ext cx="1660051" cy="36003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Sailing in a storm - how difficult is sailing">
            <a:extLst>
              <a:ext uri="{FF2B5EF4-FFF2-40B4-BE49-F238E27FC236}">
                <a16:creationId xmlns:a16="http://schemas.microsoft.com/office/drawing/2014/main" id="{F3B3730C-CF78-D263-0255-2EFB5AEB56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Sailing in a storm - how difficult is sailing">
            <a:extLst>
              <a:ext uri="{FF2B5EF4-FFF2-40B4-BE49-F238E27FC236}">
                <a16:creationId xmlns:a16="http://schemas.microsoft.com/office/drawing/2014/main" id="{A890B7FD-2EF9-361D-6668-C8E50B2D85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8" descr="Sailing in a storm - how difficult is sailing">
            <a:extLst>
              <a:ext uri="{FF2B5EF4-FFF2-40B4-BE49-F238E27FC236}">
                <a16:creationId xmlns:a16="http://schemas.microsoft.com/office/drawing/2014/main" id="{EBEC0170-7BB5-857C-D4B6-D7463BB9D33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0" descr="Sailing in a storm - how difficult is sailing">
            <a:extLst>
              <a:ext uri="{FF2B5EF4-FFF2-40B4-BE49-F238E27FC236}">
                <a16:creationId xmlns:a16="http://schemas.microsoft.com/office/drawing/2014/main" id="{1DA92B87-582D-5FE3-CBF9-F63DF2B6AAEB}"/>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12" descr="Sailing in a storm - how difficult is sailing">
            <a:extLst>
              <a:ext uri="{FF2B5EF4-FFF2-40B4-BE49-F238E27FC236}">
                <a16:creationId xmlns:a16="http://schemas.microsoft.com/office/drawing/2014/main" id="{797F98C0-CF78-164B-BF7C-A40F65172B0C}"/>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FF41A983-2C37-7A99-385D-77554A429B11}"/>
              </a:ext>
            </a:extLst>
          </p:cNvPr>
          <p:cNvPicPr>
            <a:picLocks noChangeAspect="1"/>
          </p:cNvPicPr>
          <p:nvPr/>
        </p:nvPicPr>
        <p:blipFill>
          <a:blip r:embed="rId3"/>
          <a:stretch>
            <a:fillRect/>
          </a:stretch>
        </p:blipFill>
        <p:spPr>
          <a:xfrm>
            <a:off x="9575180" y="867747"/>
            <a:ext cx="2442649" cy="2713653"/>
          </a:xfrm>
          <a:prstGeom prst="rect">
            <a:avLst/>
          </a:prstGeom>
        </p:spPr>
      </p:pic>
    </p:spTree>
    <p:extLst>
      <p:ext uri="{BB962C8B-B14F-4D97-AF65-F5344CB8AC3E}">
        <p14:creationId xmlns:p14="http://schemas.microsoft.com/office/powerpoint/2010/main" val="1677213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ABE5-6875-FF28-569D-474DE11AD1F3}"/>
              </a:ext>
            </a:extLst>
          </p:cNvPr>
          <p:cNvSpPr>
            <a:spLocks noGrp="1"/>
          </p:cNvSpPr>
          <p:nvPr>
            <p:ph type="title"/>
          </p:nvPr>
        </p:nvSpPr>
        <p:spPr>
          <a:xfrm>
            <a:off x="609600" y="0"/>
            <a:ext cx="10972800" cy="475861"/>
          </a:xfrm>
        </p:spPr>
        <p:txBody>
          <a:bodyPr>
            <a:normAutofit fontScale="90000"/>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F6E216D2-0DB9-6AEC-9CA9-63B99C8B154C}"/>
              </a:ext>
            </a:extLst>
          </p:cNvPr>
          <p:cNvSpPr>
            <a:spLocks noGrp="1"/>
          </p:cNvSpPr>
          <p:nvPr>
            <p:ph idx="1"/>
          </p:nvPr>
        </p:nvSpPr>
        <p:spPr>
          <a:xfrm>
            <a:off x="609600" y="475861"/>
            <a:ext cx="10972800" cy="6260841"/>
          </a:xfrm>
        </p:spPr>
        <p:txBody>
          <a:bodyPr>
            <a:noAutofit/>
          </a:bodyPr>
          <a:lstStyle/>
          <a:p>
            <a:r>
              <a:rPr lang="en-IN" sz="1600" b="1" dirty="0">
                <a:latin typeface="Times New Roman" panose="02020603050405020304" pitchFamily="18" charset="0"/>
                <a:cs typeface="Times New Roman" panose="02020603050405020304" pitchFamily="18" charset="0"/>
              </a:rPr>
              <a:t>[Yolo for Detecting Plant Diseases]</a:t>
            </a:r>
          </a:p>
          <a:p>
            <a:pPr marL="0" indent="0">
              <a:buNone/>
            </a:pPr>
            <a:r>
              <a:rPr lang="en-IN" sz="1600" dirty="0">
                <a:latin typeface="Times New Roman" panose="02020603050405020304" pitchFamily="18" charset="0"/>
                <a:cs typeface="Times New Roman" panose="02020603050405020304" pitchFamily="18" charset="0"/>
              </a:rPr>
              <a:t>Authors: </a:t>
            </a:r>
            <a:r>
              <a:rPr lang="en-IN" sz="1600" dirty="0" err="1">
                <a:latin typeface="Times New Roman" panose="02020603050405020304" pitchFamily="18" charset="0"/>
                <a:cs typeface="Times New Roman" panose="02020603050405020304" pitchFamily="18" charset="0"/>
              </a:rPr>
              <a:t>Chairma</a:t>
            </a:r>
            <a:r>
              <a:rPr lang="en-IN" sz="1600" dirty="0">
                <a:latin typeface="Times New Roman" panose="02020603050405020304" pitchFamily="18" charset="0"/>
                <a:cs typeface="Times New Roman" panose="02020603050405020304" pitchFamily="18" charset="0"/>
              </a:rPr>
              <a:t> Lakshmi K R, Nithya Jenev J, Praveena B, et </a:t>
            </a:r>
            <a:r>
              <a:rPr lang="en-IN" sz="1600" dirty="0" err="1">
                <a:latin typeface="Times New Roman" panose="02020603050405020304" pitchFamily="18" charset="0"/>
                <a:cs typeface="Times New Roman" panose="02020603050405020304" pitchFamily="18" charset="0"/>
              </a:rPr>
              <a:t>al.Conference</a:t>
            </a:r>
            <a:r>
              <a:rPr lang="en-IN" sz="1600" dirty="0">
                <a:latin typeface="Times New Roman" panose="02020603050405020304" pitchFamily="18" charset="0"/>
                <a:cs typeface="Times New Roman" panose="02020603050405020304" pitchFamily="18" charset="0"/>
              </a:rPr>
              <a:t>: 3rd International Conference on Artificial Intelligence and Smart Energy (ICAIS 2023)</a:t>
            </a:r>
          </a:p>
          <a:p>
            <a:pPr marL="0" indent="0">
              <a:buNone/>
            </a:pPr>
            <a:r>
              <a:rPr lang="en-IN" sz="1600" dirty="0">
                <a:latin typeface="Times New Roman" panose="02020603050405020304" pitchFamily="18" charset="0"/>
                <a:cs typeface="Times New Roman" panose="02020603050405020304" pitchFamily="18" charset="0"/>
              </a:rPr>
              <a:t>IEEE DOI: 10.1109/ICAIS56108.2023.10073875</a:t>
            </a:r>
          </a:p>
          <a:p>
            <a:r>
              <a:rPr lang="en-IN" sz="1600" b="1" dirty="0">
                <a:latin typeface="Times New Roman" panose="02020603050405020304" pitchFamily="18" charset="0"/>
                <a:cs typeface="Times New Roman" panose="02020603050405020304" pitchFamily="18" charset="0"/>
              </a:rPr>
              <a:t>[SPQ: Similarity-Preserving </a:t>
            </a:r>
            <a:r>
              <a:rPr lang="en-IN" sz="1600" b="1" dirty="0" err="1">
                <a:latin typeface="Times New Roman" panose="02020603050405020304" pitchFamily="18" charset="0"/>
                <a:cs typeface="Times New Roman" panose="02020603050405020304" pitchFamily="18" charset="0"/>
              </a:rPr>
              <a:t>Posttraining</a:t>
            </a:r>
            <a:r>
              <a:rPr lang="en-IN" sz="1600" b="1" dirty="0">
                <a:latin typeface="Times New Roman" panose="02020603050405020304" pitchFamily="18" charset="0"/>
                <a:cs typeface="Times New Roman" panose="02020603050405020304" pitchFamily="18" charset="0"/>
              </a:rPr>
              <a:t> Quantization for Portable Crop Disease Detection]</a:t>
            </a:r>
          </a:p>
          <a:p>
            <a:pPr marL="0" indent="0">
              <a:buNone/>
            </a:pPr>
            <a:r>
              <a:rPr lang="en-IN" sz="1600" dirty="0">
                <a:latin typeface="Times New Roman" panose="02020603050405020304" pitchFamily="18" charset="0"/>
                <a:cs typeface="Times New Roman" panose="02020603050405020304" pitchFamily="18" charset="0"/>
              </a:rPr>
              <a:t>Authors: Carlos Victorino </a:t>
            </a:r>
            <a:r>
              <a:rPr lang="en-IN" sz="1600" dirty="0" err="1">
                <a:latin typeface="Times New Roman" panose="02020603050405020304" pitchFamily="18" charset="0"/>
                <a:cs typeface="Times New Roman" panose="02020603050405020304" pitchFamily="18" charset="0"/>
              </a:rPr>
              <a:t>Padeiro</a:t>
            </a:r>
            <a:r>
              <a:rPr lang="en-IN" sz="1600" dirty="0">
                <a:latin typeface="Times New Roman" panose="02020603050405020304" pitchFamily="18" charset="0"/>
                <a:cs typeface="Times New Roman" panose="02020603050405020304" pitchFamily="18" charset="0"/>
              </a:rPr>
              <a:t>, Tse-Wei Chen, Takahiro </a:t>
            </a:r>
            <a:r>
              <a:rPr lang="en-IN" sz="1600" dirty="0" err="1">
                <a:latin typeface="Times New Roman" panose="02020603050405020304" pitchFamily="18" charset="0"/>
                <a:cs typeface="Times New Roman" panose="02020603050405020304" pitchFamily="18" charset="0"/>
              </a:rPr>
              <a:t>Komamizu</a:t>
            </a:r>
            <a:r>
              <a:rPr lang="en-IN" sz="1600" dirty="0">
                <a:latin typeface="Times New Roman" panose="02020603050405020304" pitchFamily="18" charset="0"/>
                <a:cs typeface="Times New Roman" panose="02020603050405020304" pitchFamily="18" charset="0"/>
              </a:rPr>
              <a:t>, Ichiro </a:t>
            </a:r>
            <a:r>
              <a:rPr lang="en-IN" sz="1600" dirty="0" err="1">
                <a:latin typeface="Times New Roman" panose="02020603050405020304" pitchFamily="18" charset="0"/>
                <a:cs typeface="Times New Roman" panose="02020603050405020304" pitchFamily="18" charset="0"/>
              </a:rPr>
              <a:t>IdeJournal</a:t>
            </a:r>
            <a:r>
              <a:rPr lang="en-IN" sz="1600" dirty="0">
                <a:latin typeface="Times New Roman" panose="02020603050405020304" pitchFamily="18" charset="0"/>
                <a:cs typeface="Times New Roman" panose="02020603050405020304" pitchFamily="18" charset="0"/>
              </a:rPr>
              <a:t>: IEEE Transactions on Agrifood Electronics</a:t>
            </a:r>
          </a:p>
          <a:p>
            <a:pPr marL="0" indent="0">
              <a:buNone/>
            </a:pPr>
            <a:r>
              <a:rPr lang="en-IN" sz="1600" dirty="0">
                <a:latin typeface="Times New Roman" panose="02020603050405020304" pitchFamily="18" charset="0"/>
                <a:cs typeface="Times New Roman" panose="02020603050405020304" pitchFamily="18" charset="0"/>
              </a:rPr>
              <a:t>IEEE DOI: 10.1109/TAFE.2025.3533416</a:t>
            </a:r>
          </a:p>
          <a:p>
            <a:r>
              <a:rPr lang="en-IN" sz="1600" b="1" dirty="0">
                <a:latin typeface="Times New Roman" panose="02020603050405020304" pitchFamily="18" charset="0"/>
                <a:cs typeface="Times New Roman" panose="02020603050405020304" pitchFamily="18" charset="0"/>
              </a:rPr>
              <a:t> [Plant Leaf Disease Detection Using Ensemble Learning and Explainable AI]</a:t>
            </a:r>
          </a:p>
          <a:p>
            <a:pPr marL="0" indent="0">
              <a:buNone/>
            </a:pPr>
            <a:r>
              <a:rPr lang="en-IN" sz="1600" dirty="0">
                <a:latin typeface="Times New Roman" panose="02020603050405020304" pitchFamily="18" charset="0"/>
                <a:cs typeface="Times New Roman" panose="02020603050405020304" pitchFamily="18" charset="0"/>
              </a:rPr>
              <a:t>Authors: Ammar Oad, Syed Shoaib Abbas, Amna Zafar, et </a:t>
            </a:r>
            <a:r>
              <a:rPr lang="en-IN" sz="1600" dirty="0" err="1">
                <a:latin typeface="Times New Roman" panose="02020603050405020304" pitchFamily="18" charset="0"/>
                <a:cs typeface="Times New Roman" panose="02020603050405020304" pitchFamily="18" charset="0"/>
              </a:rPr>
              <a:t>al.Journal</a:t>
            </a:r>
            <a:r>
              <a:rPr lang="en-IN" sz="1600" dirty="0">
                <a:latin typeface="Times New Roman" panose="02020603050405020304" pitchFamily="18" charset="0"/>
                <a:cs typeface="Times New Roman" panose="02020603050405020304" pitchFamily="18" charset="0"/>
              </a:rPr>
              <a:t>: IEEE Access</a:t>
            </a:r>
          </a:p>
          <a:p>
            <a:pPr marL="0" indent="0">
              <a:buNone/>
            </a:pPr>
            <a:r>
              <a:rPr lang="en-IN" sz="1600" dirty="0">
                <a:latin typeface="Times New Roman" panose="02020603050405020304" pitchFamily="18" charset="0"/>
                <a:cs typeface="Times New Roman" panose="02020603050405020304" pitchFamily="18" charset="0"/>
              </a:rPr>
              <a:t>IEEE DOI: 10.1109/ACCESS.2024.3484574</a:t>
            </a:r>
          </a:p>
          <a:p>
            <a:r>
              <a:rPr lang="en-IN" sz="1600" b="1" dirty="0">
                <a:latin typeface="Times New Roman" panose="02020603050405020304" pitchFamily="18" charset="0"/>
                <a:cs typeface="Times New Roman" panose="02020603050405020304" pitchFamily="18" charset="0"/>
              </a:rPr>
              <a:t>[Improving Plant Disease Classification With Deep-Learning-Based Prediction Model Using Explainable AI]</a:t>
            </a:r>
          </a:p>
          <a:p>
            <a:pPr marL="0" indent="0">
              <a:buNone/>
            </a:pPr>
            <a:r>
              <a:rPr lang="en-IN" sz="1600" dirty="0">
                <a:latin typeface="Times New Roman" panose="02020603050405020304" pitchFamily="18" charset="0"/>
                <a:cs typeface="Times New Roman" panose="02020603050405020304" pitchFamily="18" charset="0"/>
              </a:rPr>
              <a:t>Authors: Natasha Nigar, Hafiz Muhammad Faisal, Muhammad Umer, et </a:t>
            </a:r>
            <a:r>
              <a:rPr lang="en-IN" sz="1600" dirty="0" err="1">
                <a:latin typeface="Times New Roman" panose="02020603050405020304" pitchFamily="18" charset="0"/>
                <a:cs typeface="Times New Roman" panose="02020603050405020304" pitchFamily="18" charset="0"/>
              </a:rPr>
              <a:t>al.Journal</a:t>
            </a:r>
            <a:r>
              <a:rPr lang="en-IN" sz="1600" dirty="0">
                <a:latin typeface="Times New Roman" panose="02020603050405020304" pitchFamily="18" charset="0"/>
                <a:cs typeface="Times New Roman" panose="02020603050405020304" pitchFamily="18" charset="0"/>
              </a:rPr>
              <a:t>: IEEE Access</a:t>
            </a:r>
          </a:p>
          <a:p>
            <a:pPr marL="0" indent="0">
              <a:buNone/>
            </a:pPr>
            <a:r>
              <a:rPr lang="en-IN" sz="1600" dirty="0">
                <a:latin typeface="Times New Roman" panose="02020603050405020304" pitchFamily="18" charset="0"/>
                <a:cs typeface="Times New Roman" panose="02020603050405020304" pitchFamily="18" charset="0"/>
              </a:rPr>
              <a:t>IEEE DOI: 10.1109/ACCESS.2024.3428553</a:t>
            </a:r>
          </a:p>
          <a:p>
            <a:r>
              <a:rPr lang="en-IN" sz="1600" b="1" dirty="0">
                <a:latin typeface="Times New Roman" panose="02020603050405020304" pitchFamily="18" charset="0"/>
                <a:cs typeface="Times New Roman" panose="02020603050405020304" pitchFamily="18" charset="0"/>
              </a:rPr>
              <a:t>[Plant-Leaf Disease Detection: A Comparative Analysis With Machine Learning and Deep Learning Methods]</a:t>
            </a:r>
          </a:p>
          <a:p>
            <a:pPr marL="0" indent="0">
              <a:buNone/>
            </a:pPr>
            <a:r>
              <a:rPr lang="en-IN" sz="1600" dirty="0">
                <a:latin typeface="Times New Roman" panose="02020603050405020304" pitchFamily="18" charset="0"/>
                <a:cs typeface="Times New Roman" panose="02020603050405020304" pitchFamily="18" charset="0"/>
              </a:rPr>
              <a:t>Authors: Varun Tiwari, Amit Kumar Bairwa, Shashi Bhushan </a:t>
            </a:r>
            <a:r>
              <a:rPr lang="en-IN" sz="1600" dirty="0" err="1">
                <a:latin typeface="Times New Roman" panose="02020603050405020304" pitchFamily="18" charset="0"/>
                <a:cs typeface="Times New Roman" panose="02020603050405020304" pitchFamily="18" charset="0"/>
              </a:rPr>
              <a:t>SharmaConference</a:t>
            </a:r>
            <a:r>
              <a:rPr lang="en-IN" sz="1600" dirty="0">
                <a:latin typeface="Times New Roman" panose="02020603050405020304" pitchFamily="18" charset="0"/>
                <a:cs typeface="Times New Roman" panose="02020603050405020304" pitchFamily="18" charset="0"/>
              </a:rPr>
              <a:t>: 2024 IEEE International Conference on </a:t>
            </a:r>
            <a:r>
              <a:rPr lang="en-IN" sz="1600" dirty="0" err="1">
                <a:latin typeface="Times New Roman" panose="02020603050405020304" pitchFamily="18" charset="0"/>
                <a:cs typeface="Times New Roman" panose="02020603050405020304" pitchFamily="18" charset="0"/>
              </a:rPr>
              <a:t>Modeling</a:t>
            </a:r>
            <a:r>
              <a:rPr lang="en-IN" sz="1600" dirty="0">
                <a:latin typeface="Times New Roman" panose="02020603050405020304" pitchFamily="18" charset="0"/>
                <a:cs typeface="Times New Roman" panose="02020603050405020304" pitchFamily="18" charset="0"/>
              </a:rPr>
              <a:t>, Simulation &amp; Intelligent Computing (</a:t>
            </a:r>
            <a:r>
              <a:rPr lang="en-IN" sz="1600" dirty="0" err="1">
                <a:latin typeface="Times New Roman" panose="02020603050405020304" pitchFamily="18" charset="0"/>
                <a:cs typeface="Times New Roman" panose="02020603050405020304" pitchFamily="18" charset="0"/>
              </a:rPr>
              <a:t>MoSICom</a:t>
            </a:r>
            <a:r>
              <a:rPr lang="en-IN" sz="1600" dirty="0">
                <a:latin typeface="Times New Roman" panose="02020603050405020304" pitchFamily="18" charset="0"/>
                <a:cs typeface="Times New Roman" panose="02020603050405020304" pitchFamily="18" charset="0"/>
              </a:rPr>
              <a:t>)</a:t>
            </a:r>
          </a:p>
          <a:p>
            <a:pPr marL="0" indent="0">
              <a:buNone/>
            </a:pPr>
            <a:r>
              <a:rPr lang="en-IN" sz="1600" dirty="0">
                <a:latin typeface="Times New Roman" panose="02020603050405020304" pitchFamily="18" charset="0"/>
                <a:cs typeface="Times New Roman" panose="02020603050405020304" pitchFamily="18" charset="0"/>
              </a:rPr>
              <a:t>IEEE DOI: 10.1109/MoSICom63082.2024.10881929</a:t>
            </a:r>
          </a:p>
          <a:p>
            <a:r>
              <a:rPr lang="en-IN" sz="1600" b="1" dirty="0">
                <a:latin typeface="Times New Roman" panose="02020603050405020304" pitchFamily="18" charset="0"/>
                <a:cs typeface="Times New Roman" panose="02020603050405020304" pitchFamily="18" charset="0"/>
              </a:rPr>
              <a:t> [Plant Disease Detection and Segmentation using End-to-End YOLOv8: A Comprehensive Approach]</a:t>
            </a:r>
          </a:p>
          <a:p>
            <a:pPr marL="0" indent="0">
              <a:buNone/>
            </a:pPr>
            <a:r>
              <a:rPr lang="en-IN" sz="1600" dirty="0">
                <a:latin typeface="Times New Roman" panose="02020603050405020304" pitchFamily="18" charset="0"/>
                <a:cs typeface="Times New Roman" panose="02020603050405020304" pitchFamily="18" charset="0"/>
              </a:rPr>
              <a:t>Authors: Syed Asif Ahmad Qadri, Showkat Ahmad Bhat, Nen-Fu Huang, Taiba Majid </a:t>
            </a:r>
            <a:r>
              <a:rPr lang="en-IN" sz="1600" dirty="0" err="1">
                <a:latin typeface="Times New Roman" panose="02020603050405020304" pitchFamily="18" charset="0"/>
                <a:cs typeface="Times New Roman" panose="02020603050405020304" pitchFamily="18" charset="0"/>
              </a:rPr>
              <a:t>WaniConference</a:t>
            </a:r>
            <a:r>
              <a:rPr lang="en-IN" sz="1600" dirty="0">
                <a:latin typeface="Times New Roman" panose="02020603050405020304" pitchFamily="18" charset="0"/>
                <a:cs typeface="Times New Roman" panose="02020603050405020304" pitchFamily="18" charset="0"/>
              </a:rPr>
              <a:t>: 2023 IEEE 13th International Conference on Control System, Computing and Engineering (ICCSCE)</a:t>
            </a:r>
          </a:p>
          <a:p>
            <a:pPr marL="0" indent="0">
              <a:buNone/>
            </a:pPr>
            <a:r>
              <a:rPr lang="en-IN" sz="1600" dirty="0">
                <a:latin typeface="Times New Roman" panose="02020603050405020304" pitchFamily="18" charset="0"/>
                <a:cs typeface="Times New Roman" panose="02020603050405020304" pitchFamily="18" charset="0"/>
              </a:rPr>
              <a:t>IEEE DOI: 10.1109/ICCSCE58721.2023.10237169</a:t>
            </a:r>
          </a:p>
        </p:txBody>
      </p:sp>
    </p:spTree>
    <p:extLst>
      <p:ext uri="{BB962C8B-B14F-4D97-AF65-F5344CB8AC3E}">
        <p14:creationId xmlns:p14="http://schemas.microsoft.com/office/powerpoint/2010/main" val="1359590423"/>
      </p:ext>
    </p:extLst>
  </p:cSld>
  <p:clrMapOvr>
    <a:masterClrMapping/>
  </p:clrMapOvr>
  <p:transition>
    <p:cut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p:nvPr/>
        </p:nvSpPr>
        <p:spPr>
          <a:xfrm>
            <a:off x="0" y="2695964"/>
            <a:ext cx="12192000" cy="119697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54045C"/>
              </a:buClr>
              <a:buSzPct val="100000"/>
              <a:buFont typeface="Calibri"/>
              <a:buNone/>
            </a:pPr>
            <a:r>
              <a:rPr lang="en-IN" sz="8000" b="1" i="0" u="none" strike="noStrike" cap="none" dirty="0">
                <a:solidFill>
                  <a:srgbClr val="54045C"/>
                </a:solidFill>
                <a:latin typeface="Times New Roman" panose="02020603050405020304" pitchFamily="18" charset="0"/>
                <a:ea typeface="Calibri"/>
                <a:cs typeface="Times New Roman" panose="02020603050405020304" pitchFamily="18" charset="0"/>
                <a:sym typeface="Calibri"/>
              </a:rPr>
              <a:t>Thank You</a:t>
            </a:r>
            <a:endParaRPr sz="8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p:nvPr/>
        </p:nvSpPr>
        <p:spPr>
          <a:xfrm>
            <a:off x="-60965" y="280801"/>
            <a:ext cx="12191999" cy="493640"/>
          </a:xfrm>
          <a:prstGeom prst="rect">
            <a:avLst/>
          </a:prstGeom>
          <a:noFill/>
          <a:ln>
            <a:noFill/>
          </a:ln>
        </p:spPr>
        <p:txBody>
          <a:bodyPr spcFirstLastPara="1" wrap="square" lIns="91425" tIns="45700" rIns="91425" bIns="45700" anchor="t" anchorCtr="0">
            <a:normAutofit fontScale="82500" lnSpcReduction="20000"/>
          </a:bodyPr>
          <a:lstStyle/>
          <a:p>
            <a:pPr marL="0" marR="0" lvl="0" indent="0" algn="ctr" rtl="0">
              <a:lnSpc>
                <a:spcPct val="90000"/>
              </a:lnSpc>
              <a:spcBef>
                <a:spcPts val="0"/>
              </a:spcBef>
              <a:spcAft>
                <a:spcPts val="0"/>
              </a:spcAft>
              <a:buClr>
                <a:srgbClr val="54045C"/>
              </a:buClr>
              <a:buSzPct val="100000"/>
              <a:buFont typeface="Calibri"/>
              <a:buNone/>
            </a:pPr>
            <a:r>
              <a:rPr lang="en-IN" sz="4400" b="1" i="0" u="none" strike="noStrike" cap="none" dirty="0">
                <a:solidFill>
                  <a:srgbClr val="54045C"/>
                </a:solidFill>
                <a:latin typeface="Times New Roman" panose="02020603050405020304" pitchFamily="18" charset="0"/>
                <a:ea typeface="Calibri"/>
                <a:cs typeface="Times New Roman" panose="02020603050405020304" pitchFamily="18" charset="0"/>
                <a:sym typeface="Calibri"/>
              </a:rPr>
              <a:t>Abstract</a:t>
            </a:r>
            <a:endParaRPr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1" y="709127"/>
            <a:ext cx="12192000" cy="6132967"/>
          </a:xfrm>
        </p:spPr>
        <p:txBody>
          <a:bodyPr>
            <a:normAutofit/>
          </a:bodyPr>
          <a:lstStyle/>
          <a:p>
            <a:endParaRPr lang="en-US" sz="1800" dirty="0">
              <a:latin typeface="Time new roman"/>
              <a:cs typeface="Times New Roman" panose="02020603050405020304" pitchFamily="18" charset="0"/>
            </a:endParaRPr>
          </a:p>
          <a:p>
            <a:r>
              <a:rPr lang="en-US" sz="1800" dirty="0">
                <a:latin typeface="Time new roman"/>
              </a:rPr>
              <a:t>Coconut cultivation plays a vital role in tropical agriculture and the economy, but its productivity is often threatened by various leaf diseases that hinder plant growth and yield. Early and accurate detection of these diseases is essential to support timely intervention and sustainable crop management. This work presents an advanced framework for coconut leaf disease classification using deep learning. </a:t>
            </a:r>
          </a:p>
          <a:p>
            <a:endParaRPr lang="en-US" sz="1800" dirty="0">
              <a:latin typeface="Time new roman"/>
            </a:endParaRPr>
          </a:p>
          <a:p>
            <a:r>
              <a:rPr lang="en-US" sz="1800" dirty="0">
                <a:latin typeface="Time new roman"/>
              </a:rPr>
              <a:t>The proposed system leverages the YOLOv11 architecture. To ensure accessibility and practical deployment, the model is integrated into a Django-based web application, providing an intuitive interface for real-time image upload, detection, and disease diagnosis. </a:t>
            </a:r>
          </a:p>
          <a:p>
            <a:endParaRPr lang="en-US" sz="1800" dirty="0">
              <a:latin typeface="Time new roman"/>
            </a:endParaRPr>
          </a:p>
          <a:p>
            <a:r>
              <a:rPr lang="en-US" sz="1800" dirty="0">
                <a:latin typeface="Time new roman"/>
              </a:rPr>
              <a:t>Experimental results demonstrate that the system achieves reliable classification performance, offering farmers and agricultural experts a practical decision-support tool. </a:t>
            </a:r>
          </a:p>
          <a:p>
            <a:endParaRPr lang="en-US" sz="1800" dirty="0">
              <a:latin typeface="Time new roman"/>
            </a:endParaRPr>
          </a:p>
          <a:p>
            <a:r>
              <a:rPr lang="en-US" sz="1800" dirty="0">
                <a:latin typeface="Time new roman"/>
              </a:rPr>
              <a:t>By combining cutting-edge deep learning techniques with a user-friendly web interface, this study contributes to precision agriculture and promotes healthier coconut crop management through timely disease identification.</a:t>
            </a:r>
          </a:p>
          <a:p>
            <a:endParaRPr lang="en-US" sz="1800" dirty="0">
              <a:latin typeface="Time new roman"/>
            </a:endParaRPr>
          </a:p>
          <a:p>
            <a:r>
              <a:rPr lang="en-US" sz="1800" dirty="0">
                <a:latin typeface="Time new roman"/>
              </a:rPr>
              <a:t>Coconut Leaf Disease,YOLOv11, Deep Learning, Image Classification, Django Framework, Precision Agriculture.</a:t>
            </a:r>
          </a:p>
          <a:p>
            <a:pPr marL="0" indent="0" eaLnBrk="0" fontAlgn="base" hangingPunct="0">
              <a:spcBef>
                <a:spcPct val="0"/>
              </a:spcBef>
              <a:spcAft>
                <a:spcPct val="0"/>
              </a:spcAft>
              <a:buNone/>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spcBef>
                <a:spcPct val="0"/>
              </a:spcBef>
              <a:spcAft>
                <a:spcPct val="0"/>
              </a:spcAft>
              <a:buFont typeface="Wingdings" panose="05000000000000000000" pitchFamily="2" charset="2"/>
              <a:buChar char="Ø"/>
            </a:pPr>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sz="2000" dirty="0"/>
          </a:p>
          <a:p>
            <a:endParaRPr lang="en-US" sz="2000" dirty="0"/>
          </a:p>
          <a:p>
            <a:endParaRPr lang="en-US" sz="2000" dirty="0"/>
          </a:p>
          <a:p>
            <a:pPr marL="0" indent="0">
              <a:buNone/>
            </a:pPr>
            <a:endParaRPr lang="en-US" dirty="0"/>
          </a:p>
        </p:txBody>
      </p:sp>
      <p:sp>
        <p:nvSpPr>
          <p:cNvPr id="2" name="Rectangle 1">
            <a:extLst>
              <a:ext uri="{FF2B5EF4-FFF2-40B4-BE49-F238E27FC236}">
                <a16:creationId xmlns:a16="http://schemas.microsoft.com/office/drawing/2014/main" id="{13C7FEC9-80FA-F2AA-6C14-760467B8C0C9}"/>
              </a:ext>
            </a:extLst>
          </p:cNvPr>
          <p:cNvSpPr>
            <a:spLocks noChangeArrowheads="1"/>
          </p:cNvSpPr>
          <p:nvPr/>
        </p:nvSpPr>
        <p:spPr bwMode="auto">
          <a:xfrm>
            <a:off x="1582090" y="6842094"/>
            <a:ext cx="106708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909C-6CFA-40E7-8075-DA4EE733753F}"/>
              </a:ext>
            </a:extLst>
          </p:cNvPr>
          <p:cNvSpPr>
            <a:spLocks noGrp="1"/>
          </p:cNvSpPr>
          <p:nvPr>
            <p:ph type="title"/>
          </p:nvPr>
        </p:nvSpPr>
        <p:spPr>
          <a:xfrm>
            <a:off x="609600" y="274638"/>
            <a:ext cx="10972800" cy="723738"/>
          </a:xfrm>
        </p:spPr>
        <p:txBody>
          <a:bodyPr>
            <a:normAutofit fontScale="90000"/>
          </a:bodyPr>
          <a:lstStyle/>
          <a:p>
            <a:r>
              <a:rPr lang="en-IN" b="1" dirty="0">
                <a:latin typeface="Times New Roman" panose="02020603050405020304" pitchFamily="18" charset="0"/>
                <a:cs typeface="Times New Roman" panose="02020603050405020304" pitchFamily="18" charset="0"/>
              </a:rPr>
              <a:t>Objectives and Significance</a:t>
            </a:r>
          </a:p>
        </p:txBody>
      </p:sp>
      <p:sp>
        <p:nvSpPr>
          <p:cNvPr id="3" name="Content Placeholder 2">
            <a:extLst>
              <a:ext uri="{FF2B5EF4-FFF2-40B4-BE49-F238E27FC236}">
                <a16:creationId xmlns:a16="http://schemas.microsoft.com/office/drawing/2014/main" id="{DA551869-4EBA-2E7E-E2DC-A5D0E5F2B035}"/>
              </a:ext>
            </a:extLst>
          </p:cNvPr>
          <p:cNvSpPr>
            <a:spLocks noGrp="1"/>
          </p:cNvSpPr>
          <p:nvPr>
            <p:ph idx="1"/>
          </p:nvPr>
        </p:nvSpPr>
        <p:spPr>
          <a:xfrm>
            <a:off x="609600" y="998376"/>
            <a:ext cx="10972800" cy="5442181"/>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 Objectives</a:t>
            </a:r>
          </a:p>
          <a:p>
            <a:pPr marL="0" indent="0">
              <a:buNone/>
            </a:pPr>
            <a:r>
              <a:rPr lang="en-US" sz="1800" dirty="0">
                <a:latin typeface="Times New Roman" panose="02020603050405020304" pitchFamily="18" charset="0"/>
                <a:cs typeface="Times New Roman" panose="02020603050405020304" pitchFamily="18" charset="0"/>
              </a:rPr>
              <a:t>      The main objectives of this project are to design and implement a robust coconut leaf disease detection system that leverages the advanced YOLOv11 architecture for accurate and real-time identification of diseased regions, to develop a scalable and interactive Django-based web platform that allows users to easily upload images and obtain instant diagnostic results, to enhance agricultural decision-making by providing early detection and reducing dependency on manual expert analysis, to ensure the system is accessible and farmer-friendly for practical deployment in real-world agricultural environments, and to contribute to sustainable farming practices by minimizing crop losses and improving overall productivity through timely intervention</a:t>
            </a:r>
            <a:r>
              <a:rPr lang="en-US" sz="1800" b="1" dirty="0">
                <a:latin typeface="Times New Roman" panose="02020603050405020304" pitchFamily="18" charset="0"/>
                <a:cs typeface="Times New Roman" panose="02020603050405020304" pitchFamily="18" charset="0"/>
              </a:rPr>
              <a:t>.</a:t>
            </a:r>
          </a:p>
          <a:p>
            <a:pPr marL="0" indent="0">
              <a:buNone/>
            </a:pPr>
            <a:r>
              <a:rPr lang="en-US" sz="1800" b="1" dirty="0">
                <a:latin typeface="Times New Roman" panose="02020603050405020304" pitchFamily="18" charset="0"/>
                <a:cs typeface="Times New Roman" panose="02020603050405020304" pitchFamily="18" charset="0"/>
              </a:rPr>
              <a:t>🌱 Significance of the Project</a:t>
            </a:r>
          </a:p>
          <a:p>
            <a:r>
              <a:rPr lang="en-US" sz="1800" dirty="0">
                <a:latin typeface="Times New Roman" panose="02020603050405020304" pitchFamily="18" charset="0"/>
                <a:cs typeface="Times New Roman" panose="02020603050405020304" pitchFamily="18" charset="0"/>
              </a:rPr>
              <a:t>Promotes early diagnosis and treatment of coconut leaf diseases, improving crop health and yield.</a:t>
            </a:r>
          </a:p>
          <a:p>
            <a:r>
              <a:rPr lang="en-US" sz="1800" dirty="0">
                <a:latin typeface="Times New Roman" panose="02020603050405020304" pitchFamily="18" charset="0"/>
                <a:cs typeface="Times New Roman" panose="02020603050405020304" pitchFamily="18" charset="0"/>
              </a:rPr>
              <a:t>Minimizes reliance on manual inspection, reducing human error and increasing efficiency in large-scale plantations.</a:t>
            </a:r>
          </a:p>
          <a:p>
            <a:r>
              <a:rPr lang="en-US" sz="1800" dirty="0">
                <a:latin typeface="Times New Roman" panose="02020603050405020304" pitchFamily="18" charset="0"/>
                <a:cs typeface="Times New Roman" panose="02020603050405020304" pitchFamily="18" charset="0"/>
              </a:rPr>
              <a:t>YOLO enables real-time detection, making the system suitable for in-field applications using mobile or drone imagery.</a:t>
            </a:r>
          </a:p>
          <a:p>
            <a:r>
              <a:rPr lang="en-US" sz="1800" dirty="0">
                <a:latin typeface="Times New Roman" panose="02020603050405020304" pitchFamily="18" charset="0"/>
                <a:cs typeface="Times New Roman" panose="02020603050405020304" pitchFamily="18" charset="0"/>
              </a:rPr>
              <a:t>Supports sustainable agriculture by enabling precision farming practices and timely disease control.</a:t>
            </a:r>
          </a:p>
          <a:p>
            <a:r>
              <a:rPr lang="en-US" sz="1800" dirty="0">
                <a:latin typeface="Times New Roman" panose="02020603050405020304" pitchFamily="18" charset="0"/>
                <a:cs typeface="Times New Roman" panose="02020603050405020304" pitchFamily="18" charset="0"/>
              </a:rPr>
              <a:t>Bridges the technology gap for smallholder farmers, offering a cost-effective, AI-driven solution.</a:t>
            </a:r>
          </a:p>
          <a:p>
            <a:r>
              <a:rPr lang="en-US" sz="1800" dirty="0">
                <a:latin typeface="Times New Roman" panose="02020603050405020304" pitchFamily="18" charset="0"/>
                <a:cs typeface="Times New Roman" panose="02020603050405020304" pitchFamily="18" charset="0"/>
              </a:rPr>
              <a:t>Contributes to food and economic security, as coconut is a key crop in tropical regions like India, Sri Lanka, and the </a:t>
            </a:r>
            <a:r>
              <a:rPr lang="en-US" sz="1800" dirty="0" err="1">
                <a:latin typeface="Times New Roman" panose="02020603050405020304" pitchFamily="18" charset="0"/>
                <a:cs typeface="Times New Roman" panose="02020603050405020304" pitchFamily="18" charset="0"/>
              </a:rPr>
              <a:t>Philippines.Serves</a:t>
            </a:r>
            <a:r>
              <a:rPr lang="en-US" sz="1800" dirty="0">
                <a:latin typeface="Times New Roman" panose="02020603050405020304" pitchFamily="18" charset="0"/>
                <a:cs typeface="Times New Roman" panose="02020603050405020304" pitchFamily="18" charset="0"/>
              </a:rPr>
              <a:t> as a model framework that can be extended to other crops and diseases in future agricultural AI systems.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4868635"/>
      </p:ext>
    </p:extLst>
  </p:cSld>
  <p:clrMapOvr>
    <a:masterClrMapping/>
  </p:clrMapOvr>
  <p:transition>
    <p:cut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820A-AC08-0336-FC07-443108670E7E}"/>
              </a:ext>
            </a:extLst>
          </p:cNvPr>
          <p:cNvSpPr>
            <a:spLocks noGrp="1"/>
          </p:cNvSpPr>
          <p:nvPr>
            <p:ph type="title"/>
          </p:nvPr>
        </p:nvSpPr>
        <p:spPr>
          <a:xfrm>
            <a:off x="609600" y="274638"/>
            <a:ext cx="10972800" cy="714407"/>
          </a:xfrm>
        </p:spPr>
        <p:txBody>
          <a:bodyPr>
            <a:normAutofit fontScale="90000"/>
          </a:bodyPr>
          <a:lstStyle/>
          <a:p>
            <a:r>
              <a:rPr lang="en-IN" b="1" dirty="0">
                <a:latin typeface="Times New Roman" panose="02020603050405020304" pitchFamily="18" charset="0"/>
                <a:cs typeface="Times New Roman" panose="02020603050405020304" pitchFamily="18" charset="0"/>
              </a:rPr>
              <a:t>Social Relevance</a:t>
            </a:r>
          </a:p>
        </p:txBody>
      </p:sp>
      <p:sp>
        <p:nvSpPr>
          <p:cNvPr id="3" name="Content Placeholder 2">
            <a:extLst>
              <a:ext uri="{FF2B5EF4-FFF2-40B4-BE49-F238E27FC236}">
                <a16:creationId xmlns:a16="http://schemas.microsoft.com/office/drawing/2014/main" id="{89C5E3AE-80F8-98AF-07F6-92E54BB82E35}"/>
              </a:ext>
            </a:extLst>
          </p:cNvPr>
          <p:cNvSpPr>
            <a:spLocks noGrp="1"/>
          </p:cNvSpPr>
          <p:nvPr>
            <p:ph idx="1"/>
          </p:nvPr>
        </p:nvSpPr>
        <p:spPr>
          <a:xfrm>
            <a:off x="609600" y="1166326"/>
            <a:ext cx="10972800" cy="4959843"/>
          </a:xfrm>
        </p:spPr>
        <p:txBody>
          <a:bodyPr>
            <a:normAutofit/>
          </a:bodyPr>
          <a:lstStyle/>
          <a:p>
            <a:r>
              <a:rPr lang="en-IN" sz="1800" b="1" dirty="0">
                <a:latin typeface="Times New Roman" panose="02020603050405020304" pitchFamily="18" charset="0"/>
                <a:cs typeface="Times New Roman" panose="02020603050405020304" pitchFamily="18" charset="0"/>
              </a:rPr>
              <a:t>Social Relevance Benefit to Society:</a:t>
            </a:r>
          </a:p>
          <a:p>
            <a:pPr marL="0" indent="0">
              <a:buNone/>
            </a:pPr>
            <a:r>
              <a:rPr lang="en-IN" sz="1800" dirty="0">
                <a:latin typeface="Times New Roman" panose="02020603050405020304" pitchFamily="18" charset="0"/>
                <a:cs typeface="Times New Roman" panose="02020603050405020304" pitchFamily="18" charset="0"/>
              </a:rPr>
              <a:t>This project helps farmers detect coconut leaf diseases early, improving crop yield, reducing losses, and promoting sustainable farming with minimal pesticide use.</a:t>
            </a:r>
          </a:p>
          <a:p>
            <a:pPr marL="0" indent="0">
              <a:buNone/>
            </a:pPr>
            <a:endParaRPr lang="en-IN" sz="1800"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Link to UN SDGs:</a:t>
            </a:r>
          </a:p>
          <a:p>
            <a:pPr marL="0" indent="0">
              <a:buNone/>
            </a:pPr>
            <a:r>
              <a:rPr lang="en-IN" sz="1800" dirty="0">
                <a:latin typeface="Times New Roman" panose="02020603050405020304" pitchFamily="18" charset="0"/>
                <a:cs typeface="Times New Roman" panose="02020603050405020304" pitchFamily="18" charset="0"/>
              </a:rPr>
              <a:t>SDG 2: Zero Hunger – Supports food security by protecting crops.</a:t>
            </a:r>
          </a:p>
          <a:p>
            <a:pPr marL="0" indent="0">
              <a:buNone/>
            </a:pPr>
            <a:r>
              <a:rPr lang="en-IN" sz="1800" dirty="0">
                <a:latin typeface="Times New Roman" panose="02020603050405020304" pitchFamily="18" charset="0"/>
                <a:cs typeface="Times New Roman" panose="02020603050405020304" pitchFamily="18" charset="0"/>
              </a:rPr>
              <a:t>SDG 12: Responsible Consumption – Reduces chemical overuse.</a:t>
            </a:r>
          </a:p>
          <a:p>
            <a:pPr marL="0" indent="0">
              <a:buNone/>
            </a:pPr>
            <a:r>
              <a:rPr lang="en-IN" sz="1800" dirty="0">
                <a:latin typeface="Times New Roman" panose="02020603050405020304" pitchFamily="18" charset="0"/>
                <a:cs typeface="Times New Roman" panose="02020603050405020304" pitchFamily="18" charset="0"/>
              </a:rPr>
              <a:t>SDG 9: Industry &amp; Innovation – Applies AI in agriculture.</a:t>
            </a:r>
          </a:p>
          <a:p>
            <a:pPr marL="0" indent="0">
              <a:buNone/>
            </a:pPr>
            <a:endParaRPr lang="en-IN" sz="1800"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Real-World Impact:</a:t>
            </a:r>
          </a:p>
          <a:p>
            <a:pPr marL="0" indent="0">
              <a:buNone/>
            </a:pPr>
            <a:r>
              <a:rPr lang="en-IN" sz="1800" dirty="0">
                <a:latin typeface="Times New Roman" panose="02020603050405020304" pitchFamily="18" charset="0"/>
                <a:cs typeface="Times New Roman" panose="02020603050405020304" pitchFamily="18" charset="0"/>
              </a:rPr>
              <a:t>It solves the problem of delayed or inaccurate disease detection, especially for small farmers lacking expert access, using fast, reliable YOLO-based AI technology.</a:t>
            </a:r>
          </a:p>
        </p:txBody>
      </p:sp>
    </p:spTree>
    <p:extLst>
      <p:ext uri="{BB962C8B-B14F-4D97-AF65-F5344CB8AC3E}">
        <p14:creationId xmlns:p14="http://schemas.microsoft.com/office/powerpoint/2010/main" val="1843163292"/>
      </p:ext>
    </p:extLst>
  </p:cSld>
  <p:clrMapOvr>
    <a:masterClrMapping/>
  </p:clrMapOvr>
  <p:transition>
    <p:cut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5" name="Title 4"/>
          <p:cNvSpPr>
            <a:spLocks noGrp="1"/>
          </p:cNvSpPr>
          <p:nvPr>
            <p:ph type="title"/>
          </p:nvPr>
        </p:nvSpPr>
        <p:spPr>
          <a:xfrm>
            <a:off x="804130" y="-225335"/>
            <a:ext cx="10972800" cy="1143000"/>
          </a:xfrm>
        </p:spPr>
        <p:txBody>
          <a:bodyPr>
            <a:normAutofit/>
          </a:bodyPr>
          <a:lstStyle/>
          <a:p>
            <a:pPr lvl="0"/>
            <a:r>
              <a:rPr lang="en-IN" b="1" dirty="0">
                <a:solidFill>
                  <a:srgbClr val="54045C"/>
                </a:solidFill>
                <a:ea typeface="Calibri"/>
                <a:cs typeface="Calibri"/>
                <a:sym typeface="Calibri"/>
              </a:rPr>
              <a:t>Research and Literature Review </a:t>
            </a:r>
            <a:endParaRPr lang="en-US" dirty="0"/>
          </a:p>
        </p:txBody>
      </p:sp>
      <p:sp>
        <p:nvSpPr>
          <p:cNvPr id="6" name="Content Placeholder 5"/>
          <p:cNvSpPr>
            <a:spLocks noGrp="1"/>
          </p:cNvSpPr>
          <p:nvPr>
            <p:ph idx="1"/>
          </p:nvPr>
        </p:nvSpPr>
        <p:spPr>
          <a:xfrm>
            <a:off x="260232" y="525192"/>
            <a:ext cx="10972800" cy="5807616"/>
          </a:xfrm>
        </p:spPr>
        <p:txBody>
          <a:bodyPr/>
          <a:lstStyle/>
          <a:p>
            <a:pPr marL="0" lvl="0" indent="0">
              <a:spcBef>
                <a:spcPts val="1950"/>
              </a:spcBef>
              <a:buNone/>
            </a:pPr>
            <a:endParaRPr lang="en-IN" sz="1800" b="1" dirty="0">
              <a:latin typeface="Calibri" panose="020F0502020204030204" pitchFamily="34" charset="0"/>
              <a:ea typeface="Calibri" panose="020F0502020204030204" pitchFamily="34" charset="0"/>
            </a:endParaRPr>
          </a:p>
          <a:p>
            <a:pPr marL="0" indent="0">
              <a:spcBef>
                <a:spcPts val="1950"/>
              </a:spcBef>
              <a:buNone/>
            </a:pPr>
            <a:r>
              <a:rPr lang="en-IN" sz="2000" b="1" u="none" strike="noStrike" dirty="0">
                <a:solidFill>
                  <a:srgbClr val="000000"/>
                </a:solidFill>
                <a:effectLst/>
                <a:latin typeface="Times New Roman" panose="02020603050405020304" pitchFamily="18" charset="0"/>
                <a:ea typeface="Calibri" panose="020F0502020204030204" pitchFamily="34" charset="0"/>
              </a:rPr>
              <a:t>1. </a:t>
            </a:r>
            <a:r>
              <a:rPr lang="en-US" sz="2000" b="1" dirty="0">
                <a:latin typeface="Times New Roman" panose="02020603050405020304" pitchFamily="18" charset="0"/>
                <a:cs typeface="Times New Roman" panose="02020603050405020304" pitchFamily="18" charset="0"/>
              </a:rPr>
              <a:t>YOLO for Detecting Plant Diseases</a:t>
            </a:r>
            <a:endParaRPr lang="en-IN" sz="2000" b="1"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spcBef>
                <a:spcPts val="1950"/>
              </a:spcBef>
              <a:buNone/>
            </a:pPr>
            <a:endParaRPr lang="en-IN" sz="1800" b="1" dirty="0">
              <a:effectLst/>
              <a:latin typeface="Calibri" panose="020F0502020204030204" pitchFamily="34" charset="0"/>
              <a:ea typeface="Calibri" panose="020F0502020204030204" pitchFamily="34" charset="0"/>
            </a:endParaRPr>
          </a:p>
          <a:p>
            <a:endParaRPr lang="en-US" dirty="0"/>
          </a:p>
        </p:txBody>
      </p:sp>
      <p:sp>
        <p:nvSpPr>
          <p:cNvPr id="19" name="Rectangle 7">
            <a:extLst>
              <a:ext uri="{FF2B5EF4-FFF2-40B4-BE49-F238E27FC236}">
                <a16:creationId xmlns:a16="http://schemas.microsoft.com/office/drawing/2014/main" id="{C33B9388-7239-081D-62C3-804968CC4147}"/>
              </a:ext>
            </a:extLst>
          </p:cNvPr>
          <p:cNvSpPr>
            <a:spLocks noChangeArrowheads="1"/>
          </p:cNvSpPr>
          <p:nvPr/>
        </p:nvSpPr>
        <p:spPr bwMode="auto">
          <a:xfrm>
            <a:off x="771525" y="1600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32" name="Table 31">
            <a:extLst>
              <a:ext uri="{FF2B5EF4-FFF2-40B4-BE49-F238E27FC236}">
                <a16:creationId xmlns:a16="http://schemas.microsoft.com/office/drawing/2014/main" id="{F9D54433-9BF5-CA9F-6618-80940C0240C3}"/>
              </a:ext>
            </a:extLst>
          </p:cNvPr>
          <p:cNvGraphicFramePr>
            <a:graphicFrameLocks noGrp="1"/>
          </p:cNvGraphicFramePr>
          <p:nvPr>
            <p:extLst>
              <p:ext uri="{D42A27DB-BD31-4B8C-83A1-F6EECF244321}">
                <p14:modId xmlns:p14="http://schemas.microsoft.com/office/powerpoint/2010/main" val="3630075377"/>
              </p:ext>
            </p:extLst>
          </p:nvPr>
        </p:nvGraphicFramePr>
        <p:xfrm>
          <a:off x="382555" y="1922115"/>
          <a:ext cx="11131422" cy="4139911"/>
        </p:xfrm>
        <a:graphic>
          <a:graphicData uri="http://schemas.openxmlformats.org/drawingml/2006/table">
            <a:tbl>
              <a:tblPr>
                <a:tableStyleId>{8799B23B-EC83-4686-B30A-512413B5E67A}</a:tableStyleId>
              </a:tblPr>
              <a:tblGrid>
                <a:gridCol w="2481943">
                  <a:extLst>
                    <a:ext uri="{9D8B030D-6E8A-4147-A177-3AD203B41FA5}">
                      <a16:colId xmlns:a16="http://schemas.microsoft.com/office/drawing/2014/main" val="121481731"/>
                    </a:ext>
                  </a:extLst>
                </a:gridCol>
                <a:gridCol w="8649479">
                  <a:extLst>
                    <a:ext uri="{9D8B030D-6E8A-4147-A177-3AD203B41FA5}">
                      <a16:colId xmlns:a16="http://schemas.microsoft.com/office/drawing/2014/main" val="4100622209"/>
                    </a:ext>
                  </a:extLst>
                </a:gridCol>
              </a:tblGrid>
              <a:tr h="448326">
                <a:tc>
                  <a:txBody>
                    <a:bodyPr/>
                    <a:lstStyle/>
                    <a:p>
                      <a:r>
                        <a:rPr lang="en-IN" sz="1600" b="1" dirty="0"/>
                        <a:t>Aspect</a:t>
                      </a:r>
                      <a:endParaRPr lang="en-IN" sz="1600" dirty="0">
                        <a:latin typeface="Time new roman"/>
                      </a:endParaRPr>
                    </a:p>
                  </a:txBody>
                  <a:tcPr anchor="ctr"/>
                </a:tc>
                <a:tc>
                  <a:txBody>
                    <a:bodyPr/>
                    <a:lstStyle/>
                    <a:p>
                      <a:r>
                        <a:rPr lang="en-IN" sz="1600" b="1"/>
                        <a:t>Details</a:t>
                      </a:r>
                      <a:endParaRPr lang="en-IN" sz="1600">
                        <a:latin typeface="Time new roman"/>
                      </a:endParaRPr>
                    </a:p>
                  </a:txBody>
                  <a:tcPr anchor="ctr"/>
                </a:tc>
                <a:extLst>
                  <a:ext uri="{0D108BD9-81ED-4DB2-BD59-A6C34878D82A}">
                    <a16:rowId xmlns:a16="http://schemas.microsoft.com/office/drawing/2014/main" val="1963988442"/>
                  </a:ext>
                </a:extLst>
              </a:tr>
              <a:tr h="448326">
                <a:tc>
                  <a:txBody>
                    <a:bodyPr/>
                    <a:lstStyle/>
                    <a:p>
                      <a:r>
                        <a:rPr lang="en-IN" sz="1600" b="1" dirty="0"/>
                        <a:t>Author</a:t>
                      </a:r>
                      <a:endParaRPr lang="en-IN" sz="1600" dirty="0">
                        <a:latin typeface="Time new roman"/>
                      </a:endParaRPr>
                    </a:p>
                  </a:txBody>
                  <a:tcPr anchor="ctr"/>
                </a:tc>
                <a:tc>
                  <a:txBody>
                    <a:bodyPr/>
                    <a:lstStyle/>
                    <a:p>
                      <a:r>
                        <a:rPr lang="en-IN" sz="1600" dirty="0" err="1"/>
                        <a:t>Chairma</a:t>
                      </a:r>
                      <a:r>
                        <a:rPr lang="en-IN" sz="1600" dirty="0"/>
                        <a:t> Lakshmi K. R., Shalini S., Gautham V., et al.</a:t>
                      </a:r>
                      <a:endParaRPr lang="en-IN" sz="1600" dirty="0">
                        <a:latin typeface="Time new roman"/>
                      </a:endParaRPr>
                    </a:p>
                  </a:txBody>
                  <a:tcPr anchor="ctr"/>
                </a:tc>
                <a:extLst>
                  <a:ext uri="{0D108BD9-81ED-4DB2-BD59-A6C34878D82A}">
                    <a16:rowId xmlns:a16="http://schemas.microsoft.com/office/drawing/2014/main" val="3776357586"/>
                  </a:ext>
                </a:extLst>
              </a:tr>
              <a:tr h="774379">
                <a:tc>
                  <a:txBody>
                    <a:bodyPr/>
                    <a:lstStyle/>
                    <a:p>
                      <a:r>
                        <a:rPr lang="en-IN" sz="1600" b="1" dirty="0"/>
                        <a:t>Summary</a:t>
                      </a:r>
                      <a:endParaRPr lang="en-IN" sz="1600" dirty="0">
                        <a:latin typeface="Time new roman"/>
                      </a:endParaRPr>
                    </a:p>
                  </a:txBody>
                  <a:tcPr anchor="ctr"/>
                </a:tc>
                <a:tc>
                  <a:txBody>
                    <a:bodyPr/>
                    <a:lstStyle/>
                    <a:p>
                      <a:r>
                        <a:rPr lang="en-US" sz="1600" dirty="0"/>
                        <a:t>This paper applies </a:t>
                      </a:r>
                      <a:r>
                        <a:rPr lang="en-US" sz="1600" b="1" dirty="0"/>
                        <a:t>YOLOv3</a:t>
                      </a:r>
                      <a:r>
                        <a:rPr lang="en-US" sz="1600" dirty="0"/>
                        <a:t> for real-time detection of multiple plant diseases using leaf images. The system is designed for agricultural applications where rapid detection is required to prevent yield loss.</a:t>
                      </a:r>
                      <a:endParaRPr lang="en-IN" sz="1600" dirty="0">
                        <a:latin typeface="Time new roman"/>
                      </a:endParaRPr>
                    </a:p>
                  </a:txBody>
                  <a:tcPr anchor="ctr"/>
                </a:tc>
                <a:extLst>
                  <a:ext uri="{0D108BD9-81ED-4DB2-BD59-A6C34878D82A}">
                    <a16:rowId xmlns:a16="http://schemas.microsoft.com/office/drawing/2014/main" val="1600159539"/>
                  </a:ext>
                </a:extLst>
              </a:tr>
              <a:tr h="774379">
                <a:tc>
                  <a:txBody>
                    <a:bodyPr/>
                    <a:lstStyle/>
                    <a:p>
                      <a:r>
                        <a:rPr lang="en-IN" sz="1600" b="1" dirty="0"/>
                        <a:t>Relevance</a:t>
                      </a:r>
                      <a:endParaRPr lang="en-IN" sz="1600" dirty="0">
                        <a:latin typeface="Time new roman"/>
                      </a:endParaRPr>
                    </a:p>
                  </a:txBody>
                  <a:tcPr anchor="ctr"/>
                </a:tc>
                <a:tc>
                  <a:txBody>
                    <a:bodyPr/>
                    <a:lstStyle/>
                    <a:p>
                      <a:r>
                        <a:rPr lang="en-US" sz="1600" dirty="0"/>
                        <a:t>Demonstrates feasibility of using YOLO for agricultural disease detection.</a:t>
                      </a:r>
                    </a:p>
                    <a:p>
                      <a:r>
                        <a:rPr lang="en-US" sz="1600" dirty="0"/>
                        <a:t>Forms a strong base for your coconut leaf disease detection project.</a:t>
                      </a:r>
                    </a:p>
                    <a:p>
                      <a:endParaRPr lang="en-US" sz="1600" dirty="0">
                        <a:latin typeface="Time new roman"/>
                      </a:endParaRPr>
                    </a:p>
                  </a:txBody>
                  <a:tcPr anchor="ctr"/>
                </a:tc>
                <a:extLst>
                  <a:ext uri="{0D108BD9-81ED-4DB2-BD59-A6C34878D82A}">
                    <a16:rowId xmlns:a16="http://schemas.microsoft.com/office/drawing/2014/main" val="793060134"/>
                  </a:ext>
                </a:extLst>
              </a:tr>
              <a:tr h="774379">
                <a:tc>
                  <a:txBody>
                    <a:bodyPr/>
                    <a:lstStyle/>
                    <a:p>
                      <a:r>
                        <a:rPr lang="en-IN" sz="1600" b="1" dirty="0"/>
                        <a:t>Gaps</a:t>
                      </a:r>
                      <a:endParaRPr lang="en-IN" sz="1600" dirty="0">
                        <a:latin typeface="Time new roman"/>
                      </a:endParaRPr>
                    </a:p>
                  </a:txBody>
                  <a:tcPr anchor="ctr"/>
                </a:tc>
                <a:tc>
                  <a:txBody>
                    <a:bodyPr/>
                    <a:lstStyle/>
                    <a:p>
                      <a:r>
                        <a:rPr lang="en-US" sz="1600" dirty="0"/>
                        <a:t>Limited to YOLOv3 (older version) with lower accuracy compared to YOLOv5/YOLOv8.</a:t>
                      </a:r>
                    </a:p>
                    <a:p>
                      <a:r>
                        <a:rPr lang="en-US" sz="1600" dirty="0"/>
                        <a:t>Dataset was generic, not crop-specific.</a:t>
                      </a:r>
                    </a:p>
                    <a:p>
                      <a:endParaRPr lang="en-US" sz="1600" dirty="0">
                        <a:latin typeface="Time new roman"/>
                      </a:endParaRPr>
                    </a:p>
                  </a:txBody>
                  <a:tcPr anchor="ctr"/>
                </a:tc>
                <a:extLst>
                  <a:ext uri="{0D108BD9-81ED-4DB2-BD59-A6C34878D82A}">
                    <a16:rowId xmlns:a16="http://schemas.microsoft.com/office/drawing/2014/main" val="1538547268"/>
                  </a:ext>
                </a:extLst>
              </a:tr>
              <a:tr h="774379">
                <a:tc>
                  <a:txBody>
                    <a:bodyPr/>
                    <a:lstStyle/>
                    <a:p>
                      <a:r>
                        <a:rPr lang="en-IN" sz="1600" b="1" dirty="0"/>
                        <a:t>Impact</a:t>
                      </a:r>
                      <a:endParaRPr lang="en-IN" sz="1600" dirty="0">
                        <a:latin typeface="Time new roman"/>
                      </a:endParaRPr>
                    </a:p>
                  </a:txBody>
                  <a:tcPr anchor="ctr"/>
                </a:tc>
                <a:tc>
                  <a:txBody>
                    <a:bodyPr/>
                    <a:lstStyle/>
                    <a:p>
                      <a:r>
                        <a:rPr lang="en-US" sz="1600" dirty="0"/>
                        <a:t>Introduced real-time detection for farmers.</a:t>
                      </a:r>
                    </a:p>
                    <a:p>
                      <a:r>
                        <a:rPr lang="en-US" sz="1600" dirty="0"/>
                        <a:t>Helped reduce dependency on manual inspection.</a:t>
                      </a:r>
                    </a:p>
                    <a:p>
                      <a:endParaRPr lang="en-US" sz="1600" dirty="0">
                        <a:latin typeface="Time new roman"/>
                      </a:endParaRPr>
                    </a:p>
                  </a:txBody>
                  <a:tcPr anchor="ctr"/>
                </a:tc>
                <a:extLst>
                  <a:ext uri="{0D108BD9-81ED-4DB2-BD59-A6C34878D82A}">
                    <a16:rowId xmlns:a16="http://schemas.microsoft.com/office/drawing/2014/main" val="3508152253"/>
                  </a:ext>
                </a:extLst>
              </a:tr>
            </a:tbl>
          </a:graphicData>
        </a:graphic>
      </p:graphicFrame>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8FA9-F75F-CAC5-F04B-8B53263A97D0}"/>
              </a:ext>
            </a:extLst>
          </p:cNvPr>
          <p:cNvSpPr>
            <a:spLocks noGrp="1"/>
          </p:cNvSpPr>
          <p:nvPr>
            <p:ph type="title"/>
          </p:nvPr>
        </p:nvSpPr>
        <p:spPr>
          <a:xfrm>
            <a:off x="609600" y="-227158"/>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6" name="Content Placeholder 5">
            <a:extLst>
              <a:ext uri="{FF2B5EF4-FFF2-40B4-BE49-F238E27FC236}">
                <a16:creationId xmlns:a16="http://schemas.microsoft.com/office/drawing/2014/main" id="{55818E30-D9CB-D72F-4383-5841A15A45D1}"/>
              </a:ext>
            </a:extLst>
          </p:cNvPr>
          <p:cNvSpPr>
            <a:spLocks noGrp="1"/>
          </p:cNvSpPr>
          <p:nvPr>
            <p:ph idx="1"/>
          </p:nvPr>
        </p:nvSpPr>
        <p:spPr>
          <a:xfrm>
            <a:off x="396240" y="742334"/>
            <a:ext cx="10972800" cy="4525963"/>
          </a:xfrm>
        </p:spPr>
        <p:txBody>
          <a:bodyPr/>
          <a:lstStyle/>
          <a:p>
            <a:pPr marL="0" indent="0">
              <a:buNone/>
            </a:pPr>
            <a:r>
              <a:rPr lang="en-US" sz="2000" b="1" dirty="0">
                <a:solidFill>
                  <a:srgbClr val="000000"/>
                </a:solidFill>
                <a:effectLst/>
                <a:latin typeface="Times New Roman" panose="02020603050405020304" pitchFamily="18" charset="0"/>
                <a:ea typeface="Calibri" panose="020F0502020204030204" pitchFamily="34" charset="0"/>
              </a:rPr>
              <a:t>2.</a:t>
            </a:r>
            <a:r>
              <a:rPr lang="en-IN" sz="2000" b="1" dirty="0">
                <a:latin typeface="Times New Roman" panose="02020603050405020304" pitchFamily="18" charset="0"/>
                <a:cs typeface="Times New Roman" panose="02020603050405020304" pitchFamily="18" charset="0"/>
              </a:rPr>
              <a:t>SPQ: Similarity-Preserving </a:t>
            </a:r>
            <a:r>
              <a:rPr lang="en-IN" sz="2000" b="1" dirty="0" err="1">
                <a:latin typeface="Times New Roman" panose="02020603050405020304" pitchFamily="18" charset="0"/>
                <a:cs typeface="Times New Roman" panose="02020603050405020304" pitchFamily="18" charset="0"/>
              </a:rPr>
              <a:t>Posttraining</a:t>
            </a:r>
            <a:r>
              <a:rPr lang="en-IN" sz="2000" b="1" dirty="0">
                <a:latin typeface="Times New Roman" panose="02020603050405020304" pitchFamily="18" charset="0"/>
                <a:cs typeface="Times New Roman" panose="02020603050405020304" pitchFamily="18" charset="0"/>
              </a:rPr>
              <a:t> Quantization</a:t>
            </a:r>
          </a:p>
          <a:p>
            <a:pPr marL="0" indent="0">
              <a:buNone/>
            </a:pPr>
            <a:endParaRPr lang="en-IN" dirty="0"/>
          </a:p>
        </p:txBody>
      </p:sp>
      <p:graphicFrame>
        <p:nvGraphicFramePr>
          <p:cNvPr id="25" name="Table 24">
            <a:extLst>
              <a:ext uri="{FF2B5EF4-FFF2-40B4-BE49-F238E27FC236}">
                <a16:creationId xmlns:a16="http://schemas.microsoft.com/office/drawing/2014/main" id="{3208DA05-9D63-05EF-171A-4A252F172F1F}"/>
              </a:ext>
            </a:extLst>
          </p:cNvPr>
          <p:cNvGraphicFramePr>
            <a:graphicFrameLocks noGrp="1"/>
          </p:cNvGraphicFramePr>
          <p:nvPr>
            <p:extLst>
              <p:ext uri="{D42A27DB-BD31-4B8C-83A1-F6EECF244321}">
                <p14:modId xmlns:p14="http://schemas.microsoft.com/office/powerpoint/2010/main" val="509506811"/>
              </p:ext>
            </p:extLst>
          </p:nvPr>
        </p:nvGraphicFramePr>
        <p:xfrm>
          <a:off x="668072" y="1589703"/>
          <a:ext cx="10855856" cy="4217646"/>
        </p:xfrm>
        <a:graphic>
          <a:graphicData uri="http://schemas.openxmlformats.org/drawingml/2006/table">
            <a:tbl>
              <a:tblPr>
                <a:tableStyleId>{E8B1032C-EA38-4F05-BA0D-38AFFFC7BED3}</a:tableStyleId>
              </a:tblPr>
              <a:tblGrid>
                <a:gridCol w="2412896">
                  <a:extLst>
                    <a:ext uri="{9D8B030D-6E8A-4147-A177-3AD203B41FA5}">
                      <a16:colId xmlns:a16="http://schemas.microsoft.com/office/drawing/2014/main" val="2917773427"/>
                    </a:ext>
                  </a:extLst>
                </a:gridCol>
                <a:gridCol w="8442960">
                  <a:extLst>
                    <a:ext uri="{9D8B030D-6E8A-4147-A177-3AD203B41FA5}">
                      <a16:colId xmlns:a16="http://schemas.microsoft.com/office/drawing/2014/main" val="2354880008"/>
                    </a:ext>
                  </a:extLst>
                </a:gridCol>
              </a:tblGrid>
              <a:tr h="461960">
                <a:tc>
                  <a:txBody>
                    <a:bodyPr/>
                    <a:lstStyle/>
                    <a:p>
                      <a:r>
                        <a:rPr lang="en-IN" sz="1600" b="1" dirty="0"/>
                        <a:t>Aspect</a:t>
                      </a:r>
                      <a:endParaRPr lang="en-IN" sz="1600" dirty="0">
                        <a:latin typeface="Time new roman"/>
                      </a:endParaRPr>
                    </a:p>
                  </a:txBody>
                  <a:tcPr marL="71841" marR="71841" marT="35920" marB="35920" anchor="ctr"/>
                </a:tc>
                <a:tc>
                  <a:txBody>
                    <a:bodyPr/>
                    <a:lstStyle/>
                    <a:p>
                      <a:r>
                        <a:rPr lang="en-IN" sz="1600" b="1"/>
                        <a:t>Details</a:t>
                      </a:r>
                      <a:endParaRPr lang="en-IN" sz="1600">
                        <a:latin typeface="Time new roman"/>
                      </a:endParaRPr>
                    </a:p>
                  </a:txBody>
                  <a:tcPr marL="71841" marR="71841" marT="35920" marB="35920" anchor="ctr"/>
                </a:tc>
                <a:extLst>
                  <a:ext uri="{0D108BD9-81ED-4DB2-BD59-A6C34878D82A}">
                    <a16:rowId xmlns:a16="http://schemas.microsoft.com/office/drawing/2014/main" val="1036395215"/>
                  </a:ext>
                </a:extLst>
              </a:tr>
              <a:tr h="636557">
                <a:tc>
                  <a:txBody>
                    <a:bodyPr/>
                    <a:lstStyle/>
                    <a:p>
                      <a:r>
                        <a:rPr lang="en-IN" sz="1600" b="1" dirty="0"/>
                        <a:t>Author</a:t>
                      </a:r>
                      <a:endParaRPr lang="en-IN" sz="1600" dirty="0">
                        <a:latin typeface="Time new roman"/>
                      </a:endParaRPr>
                    </a:p>
                  </a:txBody>
                  <a:tcPr marL="71841" marR="71841" marT="35920" marB="35920" anchor="ctr"/>
                </a:tc>
                <a:tc>
                  <a:txBody>
                    <a:bodyPr/>
                    <a:lstStyle/>
                    <a:p>
                      <a:r>
                        <a:rPr lang="pt-BR" sz="1600" b="0" i="0" kern="1200" dirty="0">
                          <a:solidFill>
                            <a:schemeClr val="tx1"/>
                          </a:solidFill>
                          <a:effectLst/>
                          <a:latin typeface="+mn-lt"/>
                          <a:ea typeface="+mn-ea"/>
                          <a:cs typeface="+mn-cs"/>
                        </a:rPr>
                        <a:t>Carlos V. Padeiro et al.</a:t>
                      </a:r>
                      <a:endParaRPr lang="en-IN" sz="1600" dirty="0">
                        <a:latin typeface="Time new roman"/>
                      </a:endParaRPr>
                    </a:p>
                  </a:txBody>
                  <a:tcPr marL="71841" marR="71841" marT="35920" marB="35920" anchor="ctr"/>
                </a:tc>
                <a:extLst>
                  <a:ext uri="{0D108BD9-81ED-4DB2-BD59-A6C34878D82A}">
                    <a16:rowId xmlns:a16="http://schemas.microsoft.com/office/drawing/2014/main" val="3520285605"/>
                  </a:ext>
                </a:extLst>
              </a:tr>
              <a:tr h="827524">
                <a:tc>
                  <a:txBody>
                    <a:bodyPr/>
                    <a:lstStyle/>
                    <a:p>
                      <a:r>
                        <a:rPr lang="en-IN" sz="1600" b="1" dirty="0"/>
                        <a:t>Summary</a:t>
                      </a:r>
                      <a:endParaRPr lang="en-IN" sz="1600" dirty="0">
                        <a:latin typeface="Time new roman"/>
                      </a:endParaRPr>
                    </a:p>
                  </a:txBody>
                  <a:tcPr marL="71841" marR="71841" marT="35920" marB="35920" anchor="ctr"/>
                </a:tc>
                <a:tc>
                  <a:txBody>
                    <a:bodyPr/>
                    <a:lstStyle/>
                    <a:p>
                      <a:r>
                        <a:rPr lang="en-US" sz="1600" b="0" i="0" kern="1200" dirty="0">
                          <a:solidFill>
                            <a:schemeClr val="tx1"/>
                          </a:solidFill>
                          <a:effectLst/>
                          <a:latin typeface="+mn-lt"/>
                          <a:ea typeface="+mn-ea"/>
                          <a:cs typeface="+mn-cs"/>
                        </a:rPr>
                        <a:t>Proposes a lightweight model for crop disease detection using SPQ to preserve accuracy in quantized CNNs.</a:t>
                      </a:r>
                      <a:endParaRPr lang="en-IN" sz="1600" dirty="0">
                        <a:latin typeface="Time new roman"/>
                      </a:endParaRPr>
                    </a:p>
                  </a:txBody>
                  <a:tcPr marL="71841" marR="71841" marT="35920" marB="35920" anchor="ctr"/>
                </a:tc>
                <a:extLst>
                  <a:ext uri="{0D108BD9-81ED-4DB2-BD59-A6C34878D82A}">
                    <a16:rowId xmlns:a16="http://schemas.microsoft.com/office/drawing/2014/main" val="869061685"/>
                  </a:ext>
                </a:extLst>
              </a:tr>
              <a:tr h="636557">
                <a:tc>
                  <a:txBody>
                    <a:bodyPr/>
                    <a:lstStyle/>
                    <a:p>
                      <a:r>
                        <a:rPr lang="en-IN" sz="1600" b="1" dirty="0"/>
                        <a:t>Relevance</a:t>
                      </a:r>
                      <a:endParaRPr lang="en-IN" sz="1600" dirty="0">
                        <a:latin typeface="Time new roman"/>
                      </a:endParaRPr>
                    </a:p>
                  </a:txBody>
                  <a:tcPr marL="71841" marR="71841" marT="35920" marB="35920" anchor="ctr"/>
                </a:tc>
                <a:tc>
                  <a:txBody>
                    <a:bodyPr/>
                    <a:lstStyle/>
                    <a:p>
                      <a:r>
                        <a:rPr lang="en-US" sz="1600" b="0" i="0" kern="1200" dirty="0">
                          <a:solidFill>
                            <a:schemeClr val="tx1"/>
                          </a:solidFill>
                          <a:effectLst/>
                          <a:latin typeface="+mn-lt"/>
                          <a:ea typeface="+mn-ea"/>
                          <a:cs typeface="+mn-cs"/>
                        </a:rPr>
                        <a:t>Ideal for mobile use in rural areas with limited internet</a:t>
                      </a:r>
                      <a:r>
                        <a:rPr lang="en-US" sz="1800" b="0" i="0" kern="1200" dirty="0">
                          <a:solidFill>
                            <a:schemeClr val="tx1"/>
                          </a:solidFill>
                          <a:effectLst/>
                          <a:latin typeface="+mn-lt"/>
                          <a:ea typeface="+mn-ea"/>
                          <a:cs typeface="+mn-cs"/>
                        </a:rPr>
                        <a:t>.</a:t>
                      </a:r>
                      <a:endParaRPr lang="en-US" sz="1600" dirty="0"/>
                    </a:p>
                    <a:p>
                      <a:endParaRPr lang="en-US" sz="1600" dirty="0">
                        <a:latin typeface="Time new roman"/>
                      </a:endParaRPr>
                    </a:p>
                  </a:txBody>
                  <a:tcPr marL="71841" marR="71841" marT="35920" marB="35920" anchor="ctr"/>
                </a:tc>
                <a:extLst>
                  <a:ext uri="{0D108BD9-81ED-4DB2-BD59-A6C34878D82A}">
                    <a16:rowId xmlns:a16="http://schemas.microsoft.com/office/drawing/2014/main" val="3494278599"/>
                  </a:ext>
                </a:extLst>
              </a:tr>
              <a:tr h="827524">
                <a:tc>
                  <a:txBody>
                    <a:bodyPr/>
                    <a:lstStyle/>
                    <a:p>
                      <a:r>
                        <a:rPr lang="en-IN" sz="1600" b="1" dirty="0"/>
                        <a:t>Gaps</a:t>
                      </a:r>
                      <a:endParaRPr lang="en-IN" sz="1600" dirty="0">
                        <a:latin typeface="Time new roman"/>
                      </a:endParaRPr>
                    </a:p>
                  </a:txBody>
                  <a:tcPr marL="71841" marR="71841" marT="35920" marB="35920" anchor="ctr"/>
                </a:tc>
                <a:tc>
                  <a:txBody>
                    <a:bodyPr/>
                    <a:lstStyle/>
                    <a:p>
                      <a:r>
                        <a:rPr lang="en-US" sz="1800" b="0" i="0" kern="1200" dirty="0">
                          <a:solidFill>
                            <a:schemeClr val="tx1"/>
                          </a:solidFill>
                          <a:effectLst/>
                          <a:latin typeface="+mn-lt"/>
                          <a:ea typeface="+mn-ea"/>
                          <a:cs typeface="+mn-cs"/>
                        </a:rPr>
                        <a:t> </a:t>
                      </a:r>
                      <a:r>
                        <a:rPr lang="en-US" sz="1600" b="0" i="0" kern="1200" dirty="0">
                          <a:solidFill>
                            <a:schemeClr val="tx1"/>
                          </a:solidFill>
                          <a:effectLst/>
                          <a:latin typeface="+mn-lt"/>
                          <a:ea typeface="+mn-ea"/>
                          <a:cs typeface="+mn-cs"/>
                        </a:rPr>
                        <a:t>Lacks classification variety and explainability.</a:t>
                      </a:r>
                      <a:endParaRPr lang="en-US" sz="1600" dirty="0">
                        <a:latin typeface="Time new roman"/>
                      </a:endParaRPr>
                    </a:p>
                  </a:txBody>
                  <a:tcPr marL="71841" marR="71841" marT="35920" marB="35920" anchor="ctr"/>
                </a:tc>
                <a:extLst>
                  <a:ext uri="{0D108BD9-81ED-4DB2-BD59-A6C34878D82A}">
                    <a16:rowId xmlns:a16="http://schemas.microsoft.com/office/drawing/2014/main" val="3952987560"/>
                  </a:ext>
                </a:extLst>
              </a:tr>
              <a:tr h="827524">
                <a:tc>
                  <a:txBody>
                    <a:bodyPr/>
                    <a:lstStyle/>
                    <a:p>
                      <a:r>
                        <a:rPr lang="en-IN" sz="1600" b="1" dirty="0"/>
                        <a:t>Impact</a:t>
                      </a:r>
                      <a:endParaRPr lang="en-IN" sz="1600" dirty="0">
                        <a:latin typeface="Time new roman"/>
                      </a:endParaRPr>
                    </a:p>
                  </a:txBody>
                  <a:tcPr marL="71841" marR="71841" marT="35920" marB="35920" anchor="ctr"/>
                </a:tc>
                <a:tc>
                  <a:txBody>
                    <a:bodyPr/>
                    <a:lstStyle/>
                    <a:p>
                      <a:r>
                        <a:rPr lang="en-US" sz="1600" b="0" i="0" kern="1200" dirty="0">
                          <a:solidFill>
                            <a:schemeClr val="tx1"/>
                          </a:solidFill>
                          <a:effectLst/>
                          <a:latin typeface="+mn-lt"/>
                          <a:ea typeface="+mn-ea"/>
                          <a:cs typeface="+mn-cs"/>
                        </a:rPr>
                        <a:t>Enables efficient, portable disease detection with minimal performance loss.</a:t>
                      </a:r>
                      <a:endParaRPr lang="en-US" sz="1600" dirty="0">
                        <a:latin typeface="Time new roman"/>
                      </a:endParaRPr>
                    </a:p>
                  </a:txBody>
                  <a:tcPr marL="71841" marR="71841" marT="35920" marB="35920" anchor="ctr"/>
                </a:tc>
                <a:extLst>
                  <a:ext uri="{0D108BD9-81ED-4DB2-BD59-A6C34878D82A}">
                    <a16:rowId xmlns:a16="http://schemas.microsoft.com/office/drawing/2014/main" val="1322369098"/>
                  </a:ext>
                </a:extLst>
              </a:tr>
            </a:tbl>
          </a:graphicData>
        </a:graphic>
      </p:graphicFrame>
      <p:sp>
        <p:nvSpPr>
          <p:cNvPr id="26" name="Rectangle 3">
            <a:extLst>
              <a:ext uri="{FF2B5EF4-FFF2-40B4-BE49-F238E27FC236}">
                <a16:creationId xmlns:a16="http://schemas.microsoft.com/office/drawing/2014/main" id="{08492FED-0411-45D0-5A19-B302F75BCA4F}"/>
              </a:ext>
            </a:extLst>
          </p:cNvPr>
          <p:cNvSpPr>
            <a:spLocks noChangeArrowheads="1"/>
          </p:cNvSpPr>
          <p:nvPr/>
        </p:nvSpPr>
        <p:spPr bwMode="auto">
          <a:xfrm>
            <a:off x="912178" y="2276157"/>
            <a:ext cx="1412809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979381609"/>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C6D9F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1323</TotalTime>
  <Words>3748</Words>
  <Application>Microsoft Office PowerPoint</Application>
  <PresentationFormat>Widescreen</PresentationFormat>
  <Paragraphs>295</Paragraphs>
  <Slides>41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Time new roman</vt:lpstr>
      <vt:lpstr>Times New Roman</vt:lpstr>
      <vt:lpstr>Wingdings</vt:lpstr>
      <vt:lpstr>Office Theme</vt:lpstr>
      <vt:lpstr>                                                                                                   DEEP LEARNING-BASED LEAF DISEASE DETECTION AND CLASSIFICATION USING YOLO</vt:lpstr>
      <vt:lpstr>SDGs and TARGETs</vt:lpstr>
      <vt:lpstr>Base paper Details</vt:lpstr>
      <vt:lpstr>Problem Statement</vt:lpstr>
      <vt:lpstr>PowerPoint Presentation</vt:lpstr>
      <vt:lpstr>Objectives and Significance</vt:lpstr>
      <vt:lpstr>Social Relevance</vt:lpstr>
      <vt:lpstr>Research and Literature Review </vt:lpstr>
      <vt:lpstr>Research and Literature Review </vt:lpstr>
      <vt:lpstr>Research and Literature Review </vt:lpstr>
      <vt:lpstr>Research and Literature Review </vt:lpstr>
      <vt:lpstr>Research and Literature Review </vt:lpstr>
      <vt:lpstr>Research and Literature Review </vt:lpstr>
      <vt:lpstr>Research and Literature Review </vt:lpstr>
      <vt:lpstr>PowerPoint Presentation</vt:lpstr>
      <vt:lpstr>Research and Literature Review </vt:lpstr>
      <vt:lpstr>PowerPoint Presentation</vt:lpstr>
      <vt:lpstr>PowerPoint Presentation</vt:lpstr>
      <vt:lpstr>PowerPoint Presentation</vt:lpstr>
      <vt:lpstr>PowerPoint Presentation</vt:lpstr>
      <vt:lpstr>PowerPoint Presentation</vt:lpstr>
      <vt:lpstr>PowerPoint Presentation</vt:lpstr>
      <vt:lpstr>Proposed System-Architecture Diagram</vt:lpstr>
      <vt:lpstr>PowerPoint Presentation</vt:lpstr>
      <vt:lpstr>PowerPoint Presentation</vt:lpstr>
      <vt:lpstr>Hardware and software specifications </vt:lpstr>
      <vt:lpstr> </vt:lpstr>
      <vt:lpstr>Module Description / Component Specifications</vt:lpstr>
      <vt:lpstr>PowerPoint Presentation</vt:lpstr>
      <vt:lpstr>Justification for POSITIVE</vt:lpstr>
      <vt:lpstr>Experimental Results</vt:lpstr>
      <vt:lpstr>Experimental Results</vt:lpstr>
      <vt:lpstr>Experimental Results</vt:lpstr>
      <vt:lpstr>Experimental Results</vt:lpstr>
      <vt:lpstr>Experimental Results</vt:lpstr>
      <vt:lpstr>Experimental Results</vt:lpstr>
      <vt:lpstr>Experimental Results</vt:lpstr>
      <vt:lpstr>Project Showcase and Future Steps</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1</dc:title>
  <dc:creator>Fenitha Prince</dc:creator>
  <cp:lastModifiedBy>ashikaavanthicavm@gmail.com</cp:lastModifiedBy>
  <cp:revision>49</cp:revision>
  <dcterms:created xsi:type="dcterms:W3CDTF">2023-12-17T13:17:00Z</dcterms:created>
  <dcterms:modified xsi:type="dcterms:W3CDTF">2025-10-28T13:22:31Z</dcterms:modified>
</cp:coreProperties>
</file>